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304" r:id="rId4"/>
    <p:sldId id="284" r:id="rId5"/>
    <p:sldId id="287" r:id="rId6"/>
    <p:sldId id="285" r:id="rId7"/>
    <p:sldId id="300" r:id="rId8"/>
    <p:sldId id="278" r:id="rId9"/>
    <p:sldId id="303" r:id="rId10"/>
    <p:sldId id="286" r:id="rId11"/>
    <p:sldId id="290" r:id="rId12"/>
    <p:sldId id="289" r:id="rId13"/>
    <p:sldId id="294" r:id="rId14"/>
    <p:sldId id="301" r:id="rId15"/>
    <p:sldId id="305" r:id="rId16"/>
    <p:sldId id="302" r:id="rId17"/>
    <p:sldId id="306" r:id="rId18"/>
    <p:sldId id="299" r:id="rId19"/>
    <p:sldId id="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2462" autoAdjust="0"/>
  </p:normalViewPr>
  <p:slideViewPr>
    <p:cSldViewPr snapToGrid="0">
      <p:cViewPr varScale="1">
        <p:scale>
          <a:sx n="102" d="100"/>
          <a:sy n="102" d="100"/>
        </p:scale>
        <p:origin x="16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6192EF-7E90-40DB-9117-CB0B69B5E157}" type="datetimeFigureOut">
              <a:rPr lang="en-US" smtClean="0"/>
              <a:t>11/1/2021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C6456-E08A-48DB-8C09-8BD8E31CEF9D}" type="slidenum">
              <a:rPr lang="en-US" smtClean="0"/>
              <a:t>‹#›</a:t>
            </a:fld>
            <a:endParaRPr lang="en-US"/>
          </a:p>
        </p:txBody>
      </p:sp>
    </p:spTree>
    <p:extLst>
      <p:ext uri="{BB962C8B-B14F-4D97-AF65-F5344CB8AC3E}">
        <p14:creationId xmlns:p14="http://schemas.microsoft.com/office/powerpoint/2010/main" val="230128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CC6456-E08A-48DB-8C09-8BD8E31CEF9D}" type="slidenum">
              <a:rPr lang="en-US" smtClean="0"/>
              <a:t>5</a:t>
            </a:fld>
            <a:endParaRPr lang="en-US"/>
          </a:p>
        </p:txBody>
      </p:sp>
    </p:spTree>
    <p:extLst>
      <p:ext uri="{BB962C8B-B14F-4D97-AF65-F5344CB8AC3E}">
        <p14:creationId xmlns:p14="http://schemas.microsoft.com/office/powerpoint/2010/main" val="3723494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2362200" y="2820686"/>
            <a:ext cx="6477000" cy="1828800"/>
          </a:xfrm>
        </p:spPr>
        <p:txBody>
          <a:bodyPr anchor="b">
            <a:normAutofit/>
          </a:bodyPr>
          <a:lstStyle>
            <a:lvl1pPr>
              <a:defRPr sz="3150" cap="all" baseline="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2362201" y="4917716"/>
            <a:ext cx="6649833" cy="685800"/>
          </a:xfrm>
        </p:spPr>
        <p:txBody>
          <a:bodyPr anchor="ctr">
            <a:normAutofit/>
          </a:bodyPr>
          <a:lstStyle>
            <a:lvl1pPr marL="0" indent="0" algn="l">
              <a:buNone/>
              <a:defRPr sz="1950">
                <a:solidFill>
                  <a:srgbClr val="CCE1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2085393" y="53977"/>
            <a:ext cx="5867400" cy="365125"/>
          </a:xfrm>
        </p:spPr>
        <p:txBody>
          <a:bodyPr/>
          <a:lstStyle>
            <a:lvl1pPr algn="r">
              <a:defRPr>
                <a:solidFill>
                  <a:srgbClr val="CCE1FF"/>
                </a:solidFill>
              </a:defRPr>
            </a:lvl1pPr>
          </a:lstStyle>
          <a:p>
            <a:endParaRPr lang="en-US"/>
          </a:p>
        </p:txBody>
      </p:sp>
      <p:sp>
        <p:nvSpPr>
          <p:cNvPr id="29" name="Slide Number Placeholder 28"/>
          <p:cNvSpPr>
            <a:spLocks noGrp="1"/>
          </p:cNvSpPr>
          <p:nvPr>
            <p:ph type="sldNum" sz="quarter" idx="12"/>
          </p:nvPr>
        </p:nvSpPr>
        <p:spPr>
          <a:xfrm>
            <a:off x="8001000" y="46038"/>
            <a:ext cx="838200" cy="381000"/>
          </a:xfrm>
          <a:prstGeom prst="rect">
            <a:avLst/>
          </a:prstGeom>
        </p:spPr>
        <p:txBody>
          <a:bodyPr/>
          <a:lstStyle>
            <a:lvl1pPr>
              <a:defRPr>
                <a:solidFill>
                  <a:srgbClr val="CCE1FF"/>
                </a:solidFill>
              </a:defRPr>
            </a:lvl1pPr>
          </a:lstStyle>
          <a:p>
            <a:fld id="{53391B0D-31E7-483A-85F1-449041712685}" type="slidenum">
              <a:rPr lang="en-US" smtClean="0"/>
              <a:t>‹#›</a:t>
            </a:fld>
            <a:endParaRPr lang="en-US"/>
          </a:p>
        </p:txBody>
      </p:sp>
    </p:spTree>
    <p:extLst>
      <p:ext uri="{BB962C8B-B14F-4D97-AF65-F5344CB8AC3E}">
        <p14:creationId xmlns:p14="http://schemas.microsoft.com/office/powerpoint/2010/main" val="225294390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3388" y="228601"/>
            <a:ext cx="7702659" cy="1240357"/>
          </a:xfrm>
        </p:spPr>
        <p:txBody>
          <a:bodyPr>
            <a:normAutofit/>
          </a:bodyPr>
          <a:lstStyle>
            <a:lvl1pPr>
              <a:defRPr sz="3150">
                <a:solidFill>
                  <a:srgbClr val="002A5B"/>
                </a:solidFill>
              </a:defRPr>
            </a:lvl1pPr>
          </a:lstStyle>
          <a:p>
            <a:r>
              <a:rPr kumimoji="0" lang="en-US"/>
              <a:t>Click to edit Master title style</a:t>
            </a:r>
            <a:endParaRPr kumimoji="0" lang="en-US" dirty="0"/>
          </a:p>
        </p:txBody>
      </p:sp>
      <p:sp>
        <p:nvSpPr>
          <p:cNvPr id="4" name="Date Placeholder 3"/>
          <p:cNvSpPr>
            <a:spLocks noGrp="1"/>
          </p:cNvSpPr>
          <p:nvPr>
            <p:ph type="dt" sz="half" idx="10"/>
          </p:nvPr>
        </p:nvSpPr>
        <p:spPr>
          <a:xfrm>
            <a:off x="6096000" y="6430770"/>
            <a:ext cx="2667000" cy="365125"/>
          </a:xfrm>
        </p:spPr>
        <p:txBody>
          <a:bodyPr/>
          <a:lstStyle>
            <a:lvl1pPr>
              <a:defRPr>
                <a:solidFill>
                  <a:srgbClr val="CCE1FF"/>
                </a:solidFill>
              </a:defRPr>
            </a:lvl1pPr>
          </a:lstStyle>
          <a:p>
            <a:fld id="{FA41B303-54A9-411A-9637-25F447BED6EF}" type="datetimeFigureOut">
              <a:rPr lang="en-US" smtClean="0"/>
              <a:t>11/1/2021</a:t>
            </a:fld>
            <a:endParaRPr lang="en-US"/>
          </a:p>
        </p:txBody>
      </p:sp>
      <p:sp>
        <p:nvSpPr>
          <p:cNvPr id="5" name="Footer Placeholder 4"/>
          <p:cNvSpPr>
            <a:spLocks noGrp="1"/>
          </p:cNvSpPr>
          <p:nvPr>
            <p:ph type="ftr" sz="quarter" idx="11"/>
          </p:nvPr>
        </p:nvSpPr>
        <p:spPr>
          <a:xfrm>
            <a:off x="1063389" y="6430576"/>
            <a:ext cx="4967294" cy="365125"/>
          </a:xfrm>
        </p:spPr>
        <p:txBody>
          <a:bodyPr/>
          <a:lstStyle>
            <a:lvl1pPr>
              <a:defRPr>
                <a:solidFill>
                  <a:srgbClr val="CCE1FF"/>
                </a:solidFill>
              </a:defRPr>
            </a:lvl1pPr>
          </a:lstStyle>
          <a:p>
            <a:endParaRPr lang="en-US"/>
          </a:p>
        </p:txBody>
      </p:sp>
      <p:sp>
        <p:nvSpPr>
          <p:cNvPr id="8" name="Content Placeholder 7"/>
          <p:cNvSpPr>
            <a:spLocks noGrp="1"/>
          </p:cNvSpPr>
          <p:nvPr>
            <p:ph sz="quarter" idx="1"/>
          </p:nvPr>
        </p:nvSpPr>
        <p:spPr>
          <a:xfrm>
            <a:off x="1063388" y="1882102"/>
            <a:ext cx="7702659" cy="4213899"/>
          </a:xfrm>
        </p:spPr>
        <p:txBody>
          <a:bodyPr/>
          <a:lstStyle>
            <a:lvl1pPr>
              <a:defRPr>
                <a:solidFill>
                  <a:srgbClr val="002A5B"/>
                </a:solidFill>
              </a:defRPr>
            </a:lvl1pPr>
            <a:lvl2pPr>
              <a:defRPr>
                <a:solidFill>
                  <a:srgbClr val="002A5B"/>
                </a:solidFill>
              </a:defRPr>
            </a:lvl2pPr>
            <a:lvl3pPr>
              <a:defRPr>
                <a:solidFill>
                  <a:srgbClr val="002A5B"/>
                </a:solidFill>
              </a:defRPr>
            </a:lvl3pPr>
            <a:lvl4pPr>
              <a:defRPr>
                <a:solidFill>
                  <a:srgbClr val="002A5B"/>
                </a:solidFill>
              </a:defRPr>
            </a:lvl4pPr>
            <a:lvl5pPr>
              <a:defRPr>
                <a:solidFill>
                  <a:srgbClr val="002A5B"/>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Box 2"/>
          <p:cNvSpPr txBox="1"/>
          <p:nvPr/>
        </p:nvSpPr>
        <p:spPr>
          <a:xfrm>
            <a:off x="1973774" y="1392448"/>
            <a:ext cx="184731" cy="300082"/>
          </a:xfrm>
          <a:prstGeom prst="rect">
            <a:avLst/>
          </a:prstGeom>
          <a:noFill/>
        </p:spPr>
        <p:txBody>
          <a:bodyPr wrap="none" rtlCol="0">
            <a:spAutoFit/>
          </a:bodyPr>
          <a:lstStyle/>
          <a:p>
            <a:endParaRPr lang="en-US" sz="1350" dirty="0"/>
          </a:p>
        </p:txBody>
      </p:sp>
    </p:spTree>
    <p:extLst>
      <p:ext uri="{BB962C8B-B14F-4D97-AF65-F5344CB8AC3E}">
        <p14:creationId xmlns:p14="http://schemas.microsoft.com/office/powerpoint/2010/main" val="255550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8691" y="1928006"/>
            <a:ext cx="7416023" cy="4238552"/>
          </a:xfrm>
        </p:spPr>
        <p:txBody>
          <a:bodyPr anchor="t"/>
          <a:lstStyle>
            <a:lvl1pPr marL="0" indent="0">
              <a:buNone/>
              <a:defRPr sz="2100">
                <a:solidFill>
                  <a:srgbClr val="002A5B"/>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1058258" y="223053"/>
            <a:ext cx="7933343" cy="1077586"/>
          </a:xfrm>
        </p:spPr>
        <p:txBody>
          <a:bodyPr>
            <a:normAutofit/>
          </a:bodyPr>
          <a:lstStyle>
            <a:lvl1pPr algn="l">
              <a:buNone/>
              <a:defRPr sz="3150" b="0" cap="none">
                <a:solidFill>
                  <a:srgbClr val="002A5B"/>
                </a:solidFill>
              </a:defRPr>
            </a:lvl1pPr>
          </a:lstStyle>
          <a:p>
            <a:r>
              <a:rPr kumimoji="0" lang="en-US"/>
              <a:t>Click to edit Master title style</a:t>
            </a:r>
            <a:endParaRPr kumimoji="0" lang="en-US" dirty="0"/>
          </a:p>
        </p:txBody>
      </p:sp>
      <p:sp>
        <p:nvSpPr>
          <p:cNvPr id="12" name="Date Placeholder 11"/>
          <p:cNvSpPr>
            <a:spLocks noGrp="1"/>
          </p:cNvSpPr>
          <p:nvPr>
            <p:ph type="dt" sz="half" idx="10"/>
          </p:nvPr>
        </p:nvSpPr>
        <p:spPr>
          <a:xfrm>
            <a:off x="6096000" y="6430964"/>
            <a:ext cx="2667000" cy="365125"/>
          </a:xfrm>
        </p:spPr>
        <p:txBody>
          <a:bodyPr/>
          <a:lstStyle>
            <a:lvl1pPr>
              <a:defRPr>
                <a:solidFill>
                  <a:schemeClr val="bg1"/>
                </a:solidFill>
              </a:defRPr>
            </a:lvl1pPr>
          </a:lstStyle>
          <a:p>
            <a:fld id="{FA41B303-54A9-411A-9637-25F447BED6EF}" type="datetimeFigureOut">
              <a:rPr lang="en-US" smtClean="0"/>
              <a:t>11/1/2021</a:t>
            </a:fld>
            <a:endParaRPr lang="en-US"/>
          </a:p>
        </p:txBody>
      </p:sp>
      <p:sp>
        <p:nvSpPr>
          <p:cNvPr id="14" name="Footer Placeholder 13"/>
          <p:cNvSpPr>
            <a:spLocks noGrp="1"/>
          </p:cNvSpPr>
          <p:nvPr>
            <p:ph type="ftr" sz="quarter" idx="12"/>
          </p:nvPr>
        </p:nvSpPr>
        <p:spPr>
          <a:xfrm>
            <a:off x="609601" y="6430770"/>
            <a:ext cx="5421083" cy="365125"/>
          </a:xfr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4541737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3388" y="228600"/>
            <a:ext cx="7699611" cy="990600"/>
          </a:xfrm>
        </p:spPr>
        <p:txBody>
          <a:bodyPr>
            <a:normAutofit/>
          </a:bodyPr>
          <a:lstStyle>
            <a:lvl1pPr>
              <a:defRPr sz="3150">
                <a:solidFill>
                  <a:srgbClr val="002A5B"/>
                </a:solidFill>
              </a:defRPr>
            </a:lvl1pPr>
          </a:lstStyle>
          <a:p>
            <a:r>
              <a:rPr kumimoji="0" lang="en-US"/>
              <a:t>Click to edit Master title style</a:t>
            </a:r>
          </a:p>
        </p:txBody>
      </p:sp>
      <p:sp>
        <p:nvSpPr>
          <p:cNvPr id="9" name="Content Placeholder 8"/>
          <p:cNvSpPr>
            <a:spLocks noGrp="1"/>
          </p:cNvSpPr>
          <p:nvPr>
            <p:ph sz="quarter" idx="1"/>
          </p:nvPr>
        </p:nvSpPr>
        <p:spPr>
          <a:xfrm>
            <a:off x="1063388" y="1415401"/>
            <a:ext cx="3740989" cy="4521632"/>
          </a:xfrm>
        </p:spPr>
        <p:txBody>
          <a:bodyPr/>
          <a:lstStyle>
            <a:lvl1pPr>
              <a:defRPr>
                <a:solidFill>
                  <a:srgbClr val="002A5B"/>
                </a:solidFill>
              </a:defRPr>
            </a:lvl1pPr>
            <a:lvl2pPr>
              <a:defRPr>
                <a:solidFill>
                  <a:srgbClr val="002A5B"/>
                </a:solidFill>
              </a:defRPr>
            </a:lvl2pPr>
            <a:lvl3pPr>
              <a:defRPr>
                <a:solidFill>
                  <a:srgbClr val="002A5B"/>
                </a:solidFill>
              </a:defRPr>
            </a:lvl3pPr>
            <a:lvl4pPr>
              <a:defRPr>
                <a:solidFill>
                  <a:srgbClr val="002A5B"/>
                </a:solidFill>
              </a:defRPr>
            </a:lvl4pPr>
            <a:lvl5pPr>
              <a:defRPr>
                <a:solidFill>
                  <a:srgbClr val="002A5B"/>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072137" y="1415401"/>
            <a:ext cx="3658964" cy="4521632"/>
          </a:xfrm>
        </p:spPr>
        <p:txBody>
          <a:bodyPr/>
          <a:lstStyle>
            <a:lvl1pPr>
              <a:defRPr>
                <a:solidFill>
                  <a:srgbClr val="002A5B"/>
                </a:solidFill>
              </a:defRPr>
            </a:lvl1pPr>
            <a:lvl2pPr>
              <a:defRPr>
                <a:solidFill>
                  <a:srgbClr val="002A5B"/>
                </a:solidFill>
              </a:defRPr>
            </a:lvl2pPr>
            <a:lvl3pPr>
              <a:defRPr>
                <a:solidFill>
                  <a:srgbClr val="002A5B"/>
                </a:solidFill>
              </a:defRPr>
            </a:lvl3pPr>
            <a:lvl4pPr>
              <a:defRPr>
                <a:solidFill>
                  <a:srgbClr val="002A5B"/>
                </a:solidFill>
              </a:defRPr>
            </a:lvl4pPr>
            <a:lvl5pPr>
              <a:defRPr>
                <a:solidFill>
                  <a:srgbClr val="002A5B"/>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a:xfrm>
            <a:off x="6096000" y="6430770"/>
            <a:ext cx="2667000" cy="365125"/>
          </a:xfrm>
        </p:spPr>
        <p:txBody>
          <a:bodyPr rtlCol="0"/>
          <a:lstStyle>
            <a:lvl1pPr>
              <a:defRPr>
                <a:solidFill>
                  <a:srgbClr val="FFFFFF"/>
                </a:solidFill>
              </a:defRPr>
            </a:lvl1pPr>
          </a:lstStyle>
          <a:p>
            <a:fld id="{FA41B303-54A9-411A-9637-25F447BED6EF}" type="datetimeFigureOut">
              <a:rPr lang="en-US" smtClean="0"/>
              <a:t>11/1/2021</a:t>
            </a:fld>
            <a:endParaRPr lang="en-US"/>
          </a:p>
        </p:txBody>
      </p:sp>
      <p:sp>
        <p:nvSpPr>
          <p:cNvPr id="12" name="Footer Placeholder 11"/>
          <p:cNvSpPr>
            <a:spLocks noGrp="1"/>
          </p:cNvSpPr>
          <p:nvPr>
            <p:ph type="ftr" sz="quarter" idx="17"/>
          </p:nvPr>
        </p:nvSpPr>
        <p:spPr>
          <a:xfrm>
            <a:off x="1063388" y="6430576"/>
            <a:ext cx="4967295" cy="365125"/>
          </a:xfrm>
        </p:spPr>
        <p:txBody>
          <a:bodyPr rtlCol="0"/>
          <a:lstStyle>
            <a:lvl1pPr>
              <a:defRPr>
                <a:solidFill>
                  <a:srgbClr val="FFFFFF"/>
                </a:solidFill>
              </a:defRPr>
            </a:lvl1pPr>
          </a:lstStyle>
          <a:p>
            <a:endParaRPr lang="en-US"/>
          </a:p>
        </p:txBody>
      </p:sp>
    </p:spTree>
    <p:extLst>
      <p:ext uri="{BB962C8B-B14F-4D97-AF65-F5344CB8AC3E}">
        <p14:creationId xmlns:p14="http://schemas.microsoft.com/office/powerpoint/2010/main" val="239733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3388" y="214225"/>
            <a:ext cx="7623411" cy="1071113"/>
          </a:xfrm>
        </p:spPr>
        <p:txBody>
          <a:bodyPr anchor="ctr">
            <a:normAutofit/>
          </a:bodyPr>
          <a:lstStyle>
            <a:lvl1pPr>
              <a:defRPr sz="3150">
                <a:solidFill>
                  <a:srgbClr val="002A5B"/>
                </a:solidFill>
              </a:defRPr>
            </a:lvl1pPr>
          </a:lstStyle>
          <a:p>
            <a:r>
              <a:rPr kumimoji="0" lang="en-US"/>
              <a:t>Click to edit Master title style</a:t>
            </a:r>
            <a:endParaRPr kumimoji="0" lang="en-US" dirty="0"/>
          </a:p>
        </p:txBody>
      </p:sp>
      <p:sp>
        <p:nvSpPr>
          <p:cNvPr id="11" name="Content Placeholder 10"/>
          <p:cNvSpPr>
            <a:spLocks noGrp="1"/>
          </p:cNvSpPr>
          <p:nvPr>
            <p:ph sz="quarter" idx="2"/>
          </p:nvPr>
        </p:nvSpPr>
        <p:spPr>
          <a:xfrm>
            <a:off x="1063388" y="1943309"/>
            <a:ext cx="3664487" cy="4076493"/>
          </a:xfrm>
        </p:spPr>
        <p:txBody>
          <a:bodyPr/>
          <a:lstStyle>
            <a:lvl1pPr>
              <a:defRPr>
                <a:solidFill>
                  <a:srgbClr val="002A5B"/>
                </a:solidFill>
              </a:defRPr>
            </a:lvl1pPr>
            <a:lvl2pPr>
              <a:defRPr>
                <a:solidFill>
                  <a:srgbClr val="002A5B"/>
                </a:solidFill>
              </a:defRPr>
            </a:lvl2pPr>
            <a:lvl3pPr>
              <a:defRPr>
                <a:solidFill>
                  <a:srgbClr val="002A5B"/>
                </a:solidFill>
              </a:defRPr>
            </a:lvl3pPr>
            <a:lvl4pPr>
              <a:defRPr>
                <a:solidFill>
                  <a:srgbClr val="002A5B"/>
                </a:solidFill>
              </a:defRPr>
            </a:lvl4pPr>
            <a:lvl5pPr>
              <a:defRPr>
                <a:solidFill>
                  <a:srgbClr val="002A5B"/>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quarter" idx="4"/>
          </p:nvPr>
        </p:nvSpPr>
        <p:spPr>
          <a:xfrm>
            <a:off x="5026236" y="1943309"/>
            <a:ext cx="3660564" cy="4076493"/>
          </a:xfrm>
        </p:spPr>
        <p:txBody>
          <a:bodyPr/>
          <a:lstStyle>
            <a:lvl1pPr>
              <a:defRPr>
                <a:solidFill>
                  <a:srgbClr val="002A5B"/>
                </a:solidFill>
              </a:defRPr>
            </a:lvl1pPr>
            <a:lvl2pPr>
              <a:defRPr>
                <a:solidFill>
                  <a:srgbClr val="002A5B"/>
                </a:solidFill>
              </a:defRPr>
            </a:lvl2pPr>
            <a:lvl3pPr>
              <a:defRPr>
                <a:solidFill>
                  <a:srgbClr val="002A5B"/>
                </a:solidFill>
              </a:defRPr>
            </a:lvl3pPr>
            <a:lvl4pPr>
              <a:defRPr>
                <a:solidFill>
                  <a:srgbClr val="002A5B"/>
                </a:solidFill>
              </a:defRPr>
            </a:lvl4pPr>
            <a:lvl5pPr>
              <a:defRPr>
                <a:solidFill>
                  <a:srgbClr val="002A5B"/>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0" name="Date Placeholder 9"/>
          <p:cNvSpPr>
            <a:spLocks noGrp="1"/>
          </p:cNvSpPr>
          <p:nvPr>
            <p:ph type="dt" sz="half" idx="15"/>
          </p:nvPr>
        </p:nvSpPr>
        <p:spPr>
          <a:xfrm>
            <a:off x="6096000" y="6430770"/>
            <a:ext cx="2667000" cy="365125"/>
          </a:xfrm>
        </p:spPr>
        <p:txBody>
          <a:bodyPr rtlCol="0"/>
          <a:lstStyle>
            <a:lvl1pPr>
              <a:defRPr>
                <a:solidFill>
                  <a:srgbClr val="FFFFFF"/>
                </a:solidFill>
              </a:defRPr>
            </a:lvl1pPr>
          </a:lstStyle>
          <a:p>
            <a:fld id="{FA41B303-54A9-411A-9637-25F447BED6EF}" type="datetimeFigureOut">
              <a:rPr lang="en-US" smtClean="0"/>
              <a:t>11/1/2021</a:t>
            </a:fld>
            <a:endParaRPr lang="en-US"/>
          </a:p>
        </p:txBody>
      </p:sp>
      <p:sp>
        <p:nvSpPr>
          <p:cNvPr id="14" name="Footer Placeholder 13"/>
          <p:cNvSpPr>
            <a:spLocks noGrp="1"/>
          </p:cNvSpPr>
          <p:nvPr>
            <p:ph type="ftr" sz="quarter" idx="17"/>
          </p:nvPr>
        </p:nvSpPr>
        <p:spPr>
          <a:xfrm>
            <a:off x="1063388" y="6430576"/>
            <a:ext cx="4967295" cy="365125"/>
          </a:xfrm>
        </p:spPr>
        <p:txBody>
          <a:bodyPr rtlCol="0"/>
          <a:lstStyle>
            <a:lvl1pPr>
              <a:defRPr>
                <a:solidFill>
                  <a:srgbClr val="FFFFFF"/>
                </a:solidFill>
              </a:defRPr>
            </a:lvl1pPr>
          </a:lstStyle>
          <a:p>
            <a:endParaRPr lang="en-US"/>
          </a:p>
        </p:txBody>
      </p:sp>
    </p:spTree>
    <p:extLst>
      <p:ext uri="{BB962C8B-B14F-4D97-AF65-F5344CB8AC3E}">
        <p14:creationId xmlns:p14="http://schemas.microsoft.com/office/powerpoint/2010/main" val="349613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150"/>
            </a:lvl1pPr>
          </a:lstStyle>
          <a:p>
            <a:r>
              <a:rPr kumimoji="0" lang="en-US"/>
              <a:t>Click to edit Master title style</a:t>
            </a:r>
          </a:p>
        </p:txBody>
      </p:sp>
      <p:sp>
        <p:nvSpPr>
          <p:cNvPr id="3" name="Date Placeholder 2"/>
          <p:cNvSpPr>
            <a:spLocks noGrp="1"/>
          </p:cNvSpPr>
          <p:nvPr>
            <p:ph type="dt" sz="half" idx="10"/>
          </p:nvPr>
        </p:nvSpPr>
        <p:spPr>
          <a:xfrm>
            <a:off x="6096000" y="6430770"/>
            <a:ext cx="2667000" cy="365125"/>
          </a:xfrm>
        </p:spPr>
        <p:txBody>
          <a:bodyPr/>
          <a:lstStyle>
            <a:lvl1pPr>
              <a:defRPr>
                <a:solidFill>
                  <a:srgbClr val="CCE1FF"/>
                </a:solidFill>
              </a:defRPr>
            </a:lvl1pPr>
          </a:lstStyle>
          <a:p>
            <a:fld id="{FA41B303-54A9-411A-9637-25F447BED6EF}" type="datetimeFigureOut">
              <a:rPr lang="en-US" smtClean="0"/>
              <a:t>11/1/2021</a:t>
            </a:fld>
            <a:endParaRPr lang="en-US"/>
          </a:p>
        </p:txBody>
      </p:sp>
      <p:sp>
        <p:nvSpPr>
          <p:cNvPr id="4" name="Footer Placeholder 3"/>
          <p:cNvSpPr>
            <a:spLocks noGrp="1"/>
          </p:cNvSpPr>
          <p:nvPr>
            <p:ph type="ftr" sz="quarter" idx="11"/>
          </p:nvPr>
        </p:nvSpPr>
        <p:spPr>
          <a:xfrm>
            <a:off x="609601" y="6430576"/>
            <a:ext cx="5421083" cy="365125"/>
          </a:xfrm>
        </p:spPr>
        <p:txBody>
          <a:bodyPr/>
          <a:lstStyle>
            <a:lvl1pPr>
              <a:defRPr>
                <a:solidFill>
                  <a:srgbClr val="CCE1FF"/>
                </a:solidFill>
              </a:defRPr>
            </a:lvl1pPr>
          </a:lstStyle>
          <a:p>
            <a:endParaRPr lang="en-US"/>
          </a:p>
        </p:txBody>
      </p:sp>
    </p:spTree>
    <p:extLst>
      <p:ext uri="{BB962C8B-B14F-4D97-AF65-F5344CB8AC3E}">
        <p14:creationId xmlns:p14="http://schemas.microsoft.com/office/powerpoint/2010/main" val="229666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5738" y="273050"/>
            <a:ext cx="7631061" cy="1019938"/>
          </a:xfrm>
        </p:spPr>
        <p:txBody>
          <a:bodyPr anchor="ctr">
            <a:normAutofit/>
          </a:bodyPr>
          <a:lstStyle>
            <a:lvl1pPr algn="l">
              <a:buNone/>
              <a:defRPr sz="3150" b="0">
                <a:solidFill>
                  <a:schemeClr val="bg1"/>
                </a:solidFill>
              </a:defRPr>
            </a:lvl1pPr>
          </a:lstStyle>
          <a:p>
            <a:r>
              <a:rPr kumimoji="0" lang="en-US"/>
              <a:t>Click to edit Master title style</a:t>
            </a:r>
            <a:endParaRPr kumimoji="0" lang="en-US" dirty="0"/>
          </a:p>
        </p:txBody>
      </p:sp>
      <p:sp>
        <p:nvSpPr>
          <p:cNvPr id="5" name="Date Placeholder 4"/>
          <p:cNvSpPr>
            <a:spLocks noGrp="1"/>
          </p:cNvSpPr>
          <p:nvPr>
            <p:ph type="dt" sz="half" idx="10"/>
          </p:nvPr>
        </p:nvSpPr>
        <p:spPr>
          <a:xfrm>
            <a:off x="6096000" y="6430964"/>
            <a:ext cx="2667000" cy="365125"/>
          </a:xfrm>
        </p:spPr>
        <p:txBody>
          <a:bodyPr/>
          <a:lstStyle>
            <a:lvl1pPr>
              <a:defRPr>
                <a:solidFill>
                  <a:schemeClr val="bg1"/>
                </a:solidFill>
              </a:defRPr>
            </a:lvl1pPr>
          </a:lstStyle>
          <a:p>
            <a:fld id="{FA41B303-54A9-411A-9637-25F447BED6EF}" type="datetimeFigureOut">
              <a:rPr lang="en-US" smtClean="0"/>
              <a:t>11/1/2021</a:t>
            </a:fld>
            <a:endParaRPr lang="en-US"/>
          </a:p>
        </p:txBody>
      </p:sp>
      <p:sp>
        <p:nvSpPr>
          <p:cNvPr id="6" name="Footer Placeholder 5"/>
          <p:cNvSpPr>
            <a:spLocks noGrp="1"/>
          </p:cNvSpPr>
          <p:nvPr>
            <p:ph type="ftr" sz="quarter" idx="11"/>
          </p:nvPr>
        </p:nvSpPr>
        <p:spPr>
          <a:xfrm>
            <a:off x="1055738" y="6430770"/>
            <a:ext cx="4974945" cy="365125"/>
          </a:xfrm>
        </p:spPr>
        <p:txBody>
          <a:bodyPr/>
          <a:lstStyle>
            <a:lvl1pPr>
              <a:defRPr>
                <a:solidFill>
                  <a:schemeClr val="bg1"/>
                </a:solidFill>
              </a:defRPr>
            </a:lvl1pPr>
          </a:lstStyle>
          <a:p>
            <a:endParaRPr lang="en-US"/>
          </a:p>
        </p:txBody>
      </p:sp>
      <p:sp>
        <p:nvSpPr>
          <p:cNvPr id="9" name="Content Placeholder 8"/>
          <p:cNvSpPr>
            <a:spLocks noGrp="1"/>
          </p:cNvSpPr>
          <p:nvPr>
            <p:ph sz="quarter" idx="1"/>
          </p:nvPr>
        </p:nvSpPr>
        <p:spPr>
          <a:xfrm>
            <a:off x="1055739" y="1499560"/>
            <a:ext cx="7707262" cy="4672640"/>
          </a:xfrm>
        </p:spPr>
        <p:txBody>
          <a:bodyPr/>
          <a:lstStyle>
            <a:lvl1pPr>
              <a:defRPr>
                <a:solidFill>
                  <a:srgbClr val="CCE1FF"/>
                </a:solidFill>
              </a:defRPr>
            </a:lvl1pPr>
            <a:lvl2pPr>
              <a:defRPr>
                <a:solidFill>
                  <a:srgbClr val="CCE1FF"/>
                </a:solidFill>
              </a:defRPr>
            </a:lvl2pPr>
            <a:lvl3pPr>
              <a:defRPr>
                <a:solidFill>
                  <a:srgbClr val="CCE1FF"/>
                </a:solidFill>
              </a:defRPr>
            </a:lvl3pPr>
            <a:lvl4pPr>
              <a:defRPr>
                <a:solidFill>
                  <a:srgbClr val="CCE1FF"/>
                </a:solidFill>
              </a:defRPr>
            </a:lvl4pPr>
            <a:lvl5pPr>
              <a:defRPr>
                <a:solidFill>
                  <a:srgbClr val="CCE1FF"/>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18144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430964"/>
            <a:ext cx="2667000" cy="365125"/>
          </a:xfrm>
          <a:prstGeom prst="rect">
            <a:avLst/>
          </a:prstGeom>
        </p:spPr>
        <p:txBody>
          <a:bodyPr vert="horz" anchor="ctr" anchorCtr="0"/>
          <a:lstStyle>
            <a:lvl1pPr algn="l" eaLnBrk="1" latinLnBrk="0" hangingPunct="1">
              <a:defRPr kumimoji="0" sz="1050">
                <a:solidFill>
                  <a:srgbClr val="CCE1FF"/>
                </a:solidFill>
              </a:defRPr>
            </a:lvl1pPr>
          </a:lstStyle>
          <a:p>
            <a:fld id="{FA41B303-54A9-411A-9637-25F447BED6EF}" type="datetimeFigureOut">
              <a:rPr lang="en-US" smtClean="0"/>
              <a:t>11/1/2021</a:t>
            </a:fld>
            <a:endParaRPr lang="en-US"/>
          </a:p>
        </p:txBody>
      </p:sp>
      <p:sp>
        <p:nvSpPr>
          <p:cNvPr id="3" name="Footer Placeholder 2"/>
          <p:cNvSpPr>
            <a:spLocks noGrp="1"/>
          </p:cNvSpPr>
          <p:nvPr>
            <p:ph type="ftr" sz="quarter" idx="3"/>
          </p:nvPr>
        </p:nvSpPr>
        <p:spPr>
          <a:xfrm>
            <a:off x="609601" y="6430770"/>
            <a:ext cx="5421083" cy="365125"/>
          </a:xfrm>
          <a:prstGeom prst="rect">
            <a:avLst/>
          </a:prstGeom>
        </p:spPr>
        <p:txBody>
          <a:bodyPr vert="horz" anchor="ctr"/>
          <a:lstStyle>
            <a:lvl1pPr algn="r" eaLnBrk="1" latinLnBrk="0" hangingPunct="1">
              <a:defRPr kumimoji="0" sz="1050">
                <a:solidFill>
                  <a:srgbClr val="CCE1FF"/>
                </a:solidFill>
              </a:defRPr>
            </a:lvl1pPr>
          </a:lstStyle>
          <a:p>
            <a:endParaRPr lang="en-US"/>
          </a:p>
        </p:txBody>
      </p:sp>
    </p:spTree>
    <p:extLst>
      <p:ext uri="{BB962C8B-B14F-4D97-AF65-F5344CB8AC3E}">
        <p14:creationId xmlns:p14="http://schemas.microsoft.com/office/powerpoint/2010/main" val="2814574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latinLnBrk="0" hangingPunct="1">
        <a:spcBef>
          <a:spcPct val="0"/>
        </a:spcBef>
        <a:buNone/>
        <a:defRPr kumimoji="0" sz="3300" kern="1200">
          <a:solidFill>
            <a:srgbClr val="002A5B"/>
          </a:solidFill>
          <a:latin typeface="+mj-lt"/>
          <a:ea typeface="+mj-ea"/>
          <a:cs typeface="+mj-cs"/>
        </a:defRPr>
      </a:lvl1pPr>
    </p:titleStyle>
    <p:bodyStyle>
      <a:lvl1pPr marL="240030" indent="-240030" algn="l" rtl="0" eaLnBrk="1" latinLnBrk="0" hangingPunct="1">
        <a:spcBef>
          <a:spcPts val="525"/>
        </a:spcBef>
        <a:buClr>
          <a:schemeClr val="accent2"/>
        </a:buClr>
        <a:buSzPct val="60000"/>
        <a:buFont typeface="Wingdings"/>
        <a:buChar char=""/>
        <a:defRPr kumimoji="0" sz="2175" kern="1200">
          <a:solidFill>
            <a:srgbClr val="002A5B"/>
          </a:solidFill>
          <a:latin typeface="+mn-lt"/>
          <a:ea typeface="+mn-ea"/>
          <a:cs typeface="+mn-cs"/>
        </a:defRPr>
      </a:lvl1pPr>
      <a:lvl2pPr marL="480060" indent="-205740" algn="l" rtl="0" eaLnBrk="1" latinLnBrk="0" hangingPunct="1">
        <a:spcBef>
          <a:spcPts val="413"/>
        </a:spcBef>
        <a:buClr>
          <a:schemeClr val="accent1"/>
        </a:buClr>
        <a:buSzPct val="70000"/>
        <a:buFont typeface="Wingdings 2"/>
        <a:buChar char=""/>
        <a:defRPr kumimoji="0" sz="1950" kern="1200">
          <a:solidFill>
            <a:srgbClr val="002A5B"/>
          </a:solidFill>
          <a:latin typeface="+mn-lt"/>
          <a:ea typeface="+mn-ea"/>
          <a:cs typeface="+mn-cs"/>
        </a:defRPr>
      </a:lvl2pPr>
      <a:lvl3pPr marL="685800" indent="-171450" algn="l" rtl="0" eaLnBrk="1" latinLnBrk="0" hangingPunct="1">
        <a:spcBef>
          <a:spcPts val="375"/>
        </a:spcBef>
        <a:buClr>
          <a:schemeClr val="accent2"/>
        </a:buClr>
        <a:buSzPct val="75000"/>
        <a:buFont typeface="Wingdings"/>
        <a:buChar char=""/>
        <a:defRPr kumimoji="0" sz="1725" kern="1200">
          <a:solidFill>
            <a:srgbClr val="002A5B"/>
          </a:solidFill>
          <a:latin typeface="+mn-lt"/>
          <a:ea typeface="+mn-ea"/>
          <a:cs typeface="+mn-cs"/>
        </a:defRPr>
      </a:lvl3pPr>
      <a:lvl4pPr marL="1028700" indent="-171450" algn="l" rtl="0" eaLnBrk="1" latinLnBrk="0" hangingPunct="1">
        <a:spcBef>
          <a:spcPts val="300"/>
        </a:spcBef>
        <a:buClr>
          <a:schemeClr val="accent3"/>
        </a:buClr>
        <a:buSzPct val="75000"/>
        <a:buFont typeface="Wingdings"/>
        <a:buChar char=""/>
        <a:defRPr kumimoji="0" sz="1500" kern="1200">
          <a:solidFill>
            <a:srgbClr val="002A5B"/>
          </a:solidFill>
          <a:latin typeface="+mn-lt"/>
          <a:ea typeface="+mn-ea"/>
          <a:cs typeface="+mn-cs"/>
        </a:defRPr>
      </a:lvl4pPr>
      <a:lvl5pPr marL="1371600" indent="-171450" algn="l" rtl="0" eaLnBrk="1" latinLnBrk="0" hangingPunct="1">
        <a:spcBef>
          <a:spcPts val="300"/>
        </a:spcBef>
        <a:buClr>
          <a:schemeClr val="accent4"/>
        </a:buClr>
        <a:buSzPct val="65000"/>
        <a:buFont typeface="Wingdings"/>
        <a:buChar char=""/>
        <a:defRPr kumimoji="0" sz="1500" kern="1200">
          <a:solidFill>
            <a:srgbClr val="002A5B"/>
          </a:solidFill>
          <a:latin typeface="+mn-lt"/>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tbenge@uf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hr.ifas.ufl.edu/media/hrifasufledu/docs/tenure/Ext-Program-Section-for-P-T-PS-document---Revised-2015---Vers-1.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22C-F2DF-4A45-8FF9-23A04B2E4BF5}"/>
              </a:ext>
            </a:extLst>
          </p:cNvPr>
          <p:cNvSpPr>
            <a:spLocks noGrp="1"/>
          </p:cNvSpPr>
          <p:nvPr>
            <p:ph type="ctrTitle"/>
          </p:nvPr>
        </p:nvSpPr>
        <p:spPr>
          <a:xfrm>
            <a:off x="429208" y="2820686"/>
            <a:ext cx="8409992" cy="1828800"/>
          </a:xfrm>
        </p:spPr>
        <p:txBody>
          <a:bodyPr>
            <a:normAutofit/>
          </a:bodyPr>
          <a:lstStyle/>
          <a:p>
            <a:r>
              <a:rPr lang="en-US" dirty="0"/>
              <a:t>Writing a Strong Situation Statement</a:t>
            </a:r>
            <a:br>
              <a:rPr lang="en-US" dirty="0"/>
            </a:br>
            <a:br>
              <a:rPr lang="en-US" dirty="0"/>
            </a:br>
            <a:endParaRPr lang="en-US" dirty="0"/>
          </a:p>
        </p:txBody>
      </p:sp>
      <p:sp>
        <p:nvSpPr>
          <p:cNvPr id="3" name="Subtitle 2">
            <a:extLst>
              <a:ext uri="{FF2B5EF4-FFF2-40B4-BE49-F238E27FC236}">
                <a16:creationId xmlns:a16="http://schemas.microsoft.com/office/drawing/2014/main" id="{6C17235A-9261-47AC-A4F0-FDE0BFD483AC}"/>
              </a:ext>
            </a:extLst>
          </p:cNvPr>
          <p:cNvSpPr>
            <a:spLocks noGrp="1"/>
          </p:cNvSpPr>
          <p:nvPr>
            <p:ph type="subTitle" idx="1"/>
          </p:nvPr>
        </p:nvSpPr>
        <p:spPr>
          <a:xfrm>
            <a:off x="580055" y="4292565"/>
            <a:ext cx="6649833" cy="1613713"/>
          </a:xfrm>
        </p:spPr>
        <p:txBody>
          <a:bodyPr>
            <a:normAutofit/>
          </a:bodyPr>
          <a:lstStyle/>
          <a:p>
            <a:r>
              <a:rPr lang="en-US" dirty="0"/>
              <a:t>Matt Benge, Assistant Extension Professor</a:t>
            </a:r>
          </a:p>
          <a:p>
            <a:r>
              <a:rPr lang="en-US" dirty="0"/>
              <a:t>Department of Agricultural Education &amp; Communication</a:t>
            </a:r>
          </a:p>
          <a:p>
            <a:r>
              <a:rPr lang="en-US" dirty="0">
                <a:hlinkClick r:id="rId2"/>
              </a:rPr>
              <a:t>mattbenge@ufl.edu</a:t>
            </a:r>
            <a:r>
              <a:rPr lang="en-US" dirty="0"/>
              <a:t> </a:t>
            </a:r>
          </a:p>
          <a:p>
            <a:r>
              <a:rPr lang="en-US" dirty="0"/>
              <a:t>November 1, 2021</a:t>
            </a:r>
          </a:p>
        </p:txBody>
      </p:sp>
    </p:spTree>
    <p:extLst>
      <p:ext uri="{BB962C8B-B14F-4D97-AF65-F5344CB8AC3E}">
        <p14:creationId xmlns:p14="http://schemas.microsoft.com/office/powerpoint/2010/main" val="3502807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F365-D3A3-4C73-93BE-2731B6CF6FAF}"/>
              </a:ext>
            </a:extLst>
          </p:cNvPr>
          <p:cNvSpPr>
            <a:spLocks noGrp="1"/>
          </p:cNvSpPr>
          <p:nvPr>
            <p:ph type="title"/>
          </p:nvPr>
        </p:nvSpPr>
        <p:spPr/>
        <p:txBody>
          <a:bodyPr/>
          <a:lstStyle/>
          <a:p>
            <a:r>
              <a:rPr lang="en-US" dirty="0"/>
              <a:t>The Checklist – Information that you need</a:t>
            </a:r>
          </a:p>
        </p:txBody>
      </p:sp>
      <p:sp>
        <p:nvSpPr>
          <p:cNvPr id="3" name="Content Placeholder 2">
            <a:extLst>
              <a:ext uri="{FF2B5EF4-FFF2-40B4-BE49-F238E27FC236}">
                <a16:creationId xmlns:a16="http://schemas.microsoft.com/office/drawing/2014/main" id="{ACD65C08-6073-439B-B759-60AFD3663097}"/>
              </a:ext>
            </a:extLst>
          </p:cNvPr>
          <p:cNvSpPr>
            <a:spLocks noGrp="1"/>
          </p:cNvSpPr>
          <p:nvPr>
            <p:ph sz="quarter" idx="1"/>
          </p:nvPr>
        </p:nvSpPr>
        <p:spPr/>
        <p:txBody>
          <a:bodyPr/>
          <a:lstStyle/>
          <a:p>
            <a:endParaRPr lang="en-US" dirty="0"/>
          </a:p>
          <a:p>
            <a:endParaRPr lang="en-US" dirty="0"/>
          </a:p>
          <a:p>
            <a:endParaRPr lang="en-US" dirty="0"/>
          </a:p>
        </p:txBody>
      </p:sp>
      <p:graphicFrame>
        <p:nvGraphicFramePr>
          <p:cNvPr id="4" name="Table 4">
            <a:extLst>
              <a:ext uri="{FF2B5EF4-FFF2-40B4-BE49-F238E27FC236}">
                <a16:creationId xmlns:a16="http://schemas.microsoft.com/office/drawing/2014/main" id="{4DD7E833-17AA-4F22-862C-707F44B7550B}"/>
              </a:ext>
            </a:extLst>
          </p:cNvPr>
          <p:cNvGraphicFramePr>
            <a:graphicFrameLocks noGrp="1"/>
          </p:cNvGraphicFramePr>
          <p:nvPr>
            <p:extLst>
              <p:ext uri="{D42A27DB-BD31-4B8C-83A1-F6EECF244321}">
                <p14:modId xmlns:p14="http://schemas.microsoft.com/office/powerpoint/2010/main" val="534480267"/>
              </p:ext>
            </p:extLst>
          </p:nvPr>
        </p:nvGraphicFramePr>
        <p:xfrm>
          <a:off x="600269" y="2325757"/>
          <a:ext cx="7917566" cy="3645517"/>
        </p:xfrm>
        <a:graphic>
          <a:graphicData uri="http://schemas.openxmlformats.org/drawingml/2006/table">
            <a:tbl>
              <a:tblPr firstRow="1" bandRow="1">
                <a:tableStyleId>{5C22544A-7EE6-4342-B048-85BDC9FD1C3A}</a:tableStyleId>
              </a:tblPr>
              <a:tblGrid>
                <a:gridCol w="844272">
                  <a:extLst>
                    <a:ext uri="{9D8B030D-6E8A-4147-A177-3AD203B41FA5}">
                      <a16:colId xmlns:a16="http://schemas.microsoft.com/office/drawing/2014/main" val="76245688"/>
                    </a:ext>
                  </a:extLst>
                </a:gridCol>
                <a:gridCol w="7073294">
                  <a:extLst>
                    <a:ext uri="{9D8B030D-6E8A-4147-A177-3AD203B41FA5}">
                      <a16:colId xmlns:a16="http://schemas.microsoft.com/office/drawing/2014/main" val="4235164423"/>
                    </a:ext>
                  </a:extLst>
                </a:gridCol>
              </a:tblGrid>
              <a:tr h="400117">
                <a:tc gridSpan="2">
                  <a:txBody>
                    <a:bodyPr/>
                    <a:lstStyle/>
                    <a:p>
                      <a:r>
                        <a:rPr lang="en-US" dirty="0">
                          <a:solidFill>
                            <a:schemeClr val="tx1"/>
                          </a:solidFill>
                        </a:rPr>
                        <a:t>Important pieces you need </a:t>
                      </a:r>
                      <a:r>
                        <a:rPr lang="en-US" u="sng" dirty="0">
                          <a:solidFill>
                            <a:schemeClr val="tx1"/>
                          </a:solidFill>
                        </a:rPr>
                        <a:t>BEFORE</a:t>
                      </a:r>
                      <a:r>
                        <a:rPr lang="en-US" dirty="0">
                          <a:solidFill>
                            <a:schemeClr val="tx1"/>
                          </a:solidFill>
                        </a:rPr>
                        <a:t> writing your SS</a:t>
                      </a:r>
                    </a:p>
                  </a:txBody>
                  <a:tcPr/>
                </a:tc>
                <a:tc hMerge="1">
                  <a:txBody>
                    <a:bodyPr/>
                    <a:lstStyle/>
                    <a:p>
                      <a:endParaRPr lang="en-US" dirty="0"/>
                    </a:p>
                  </a:txBody>
                  <a:tcPr/>
                </a:tc>
                <a:extLst>
                  <a:ext uri="{0D108BD9-81ED-4DB2-BD59-A6C34878D82A}">
                    <a16:rowId xmlns:a16="http://schemas.microsoft.com/office/drawing/2014/main" val="2137357364"/>
                  </a:ext>
                </a:extLst>
              </a:tr>
              <a:tr h="405675">
                <a:tc>
                  <a:txBody>
                    <a:bodyPr/>
                    <a:lstStyle/>
                    <a:p>
                      <a:endParaRPr lang="en-US" dirty="0"/>
                    </a:p>
                  </a:txBody>
                  <a:tcPr/>
                </a:tc>
                <a:tc>
                  <a:txBody>
                    <a:bodyPr/>
                    <a:lstStyle/>
                    <a:p>
                      <a:r>
                        <a:rPr lang="en-US" dirty="0"/>
                        <a:t>Identify and prioritize current needs</a:t>
                      </a:r>
                    </a:p>
                  </a:txBody>
                  <a:tcPr/>
                </a:tc>
                <a:extLst>
                  <a:ext uri="{0D108BD9-81ED-4DB2-BD59-A6C34878D82A}">
                    <a16:rowId xmlns:a16="http://schemas.microsoft.com/office/drawing/2014/main" val="3591839840"/>
                  </a:ext>
                </a:extLst>
              </a:tr>
              <a:tr h="405675">
                <a:tc>
                  <a:txBody>
                    <a:bodyPr/>
                    <a:lstStyle/>
                    <a:p>
                      <a:endParaRPr lang="en-US" dirty="0"/>
                    </a:p>
                  </a:txBody>
                  <a:tcPr/>
                </a:tc>
                <a:tc>
                  <a:txBody>
                    <a:bodyPr/>
                    <a:lstStyle/>
                    <a:p>
                      <a:r>
                        <a:rPr lang="en-US" dirty="0"/>
                        <a:t>Identify any barriers</a:t>
                      </a:r>
                    </a:p>
                  </a:txBody>
                  <a:tcPr/>
                </a:tc>
                <a:extLst>
                  <a:ext uri="{0D108BD9-81ED-4DB2-BD59-A6C34878D82A}">
                    <a16:rowId xmlns:a16="http://schemas.microsoft.com/office/drawing/2014/main" val="1450196901"/>
                  </a:ext>
                </a:extLst>
              </a:tr>
              <a:tr h="405675">
                <a:tc>
                  <a:txBody>
                    <a:bodyPr/>
                    <a:lstStyle/>
                    <a:p>
                      <a:endParaRPr lang="en-US" dirty="0"/>
                    </a:p>
                  </a:txBody>
                  <a:tcPr/>
                </a:tc>
                <a:tc>
                  <a:txBody>
                    <a:bodyPr/>
                    <a:lstStyle/>
                    <a:p>
                      <a:r>
                        <a:rPr lang="en-US" dirty="0"/>
                        <a:t>Potential solutions thought through</a:t>
                      </a:r>
                    </a:p>
                  </a:txBody>
                  <a:tcPr/>
                </a:tc>
                <a:extLst>
                  <a:ext uri="{0D108BD9-81ED-4DB2-BD59-A6C34878D82A}">
                    <a16:rowId xmlns:a16="http://schemas.microsoft.com/office/drawing/2014/main" val="4179976296"/>
                  </a:ext>
                </a:extLst>
              </a:tr>
              <a:tr h="405675">
                <a:tc>
                  <a:txBody>
                    <a:bodyPr/>
                    <a:lstStyle/>
                    <a:p>
                      <a:endParaRPr lang="en-US" dirty="0"/>
                    </a:p>
                  </a:txBody>
                  <a:tcPr/>
                </a:tc>
                <a:tc>
                  <a:txBody>
                    <a:bodyPr/>
                    <a:lstStyle/>
                    <a:p>
                      <a:r>
                        <a:rPr lang="en-US" dirty="0"/>
                        <a:t>Meet with your advisory committee </a:t>
                      </a:r>
                    </a:p>
                  </a:txBody>
                  <a:tcPr/>
                </a:tc>
                <a:extLst>
                  <a:ext uri="{0D108BD9-81ED-4DB2-BD59-A6C34878D82A}">
                    <a16:rowId xmlns:a16="http://schemas.microsoft.com/office/drawing/2014/main" val="2568276276"/>
                  </a:ext>
                </a:extLst>
              </a:tr>
              <a:tr h="405675">
                <a:tc>
                  <a:txBody>
                    <a:bodyPr/>
                    <a:lstStyle/>
                    <a:p>
                      <a:endParaRPr lang="en-US"/>
                    </a:p>
                  </a:txBody>
                  <a:tcPr/>
                </a:tc>
                <a:tc>
                  <a:txBody>
                    <a:bodyPr/>
                    <a:lstStyle/>
                    <a:p>
                      <a:r>
                        <a:rPr lang="en-US" dirty="0"/>
                        <a:t>Identify and meet with your stakeholders</a:t>
                      </a:r>
                    </a:p>
                  </a:txBody>
                  <a:tcPr/>
                </a:tc>
                <a:extLst>
                  <a:ext uri="{0D108BD9-81ED-4DB2-BD59-A6C34878D82A}">
                    <a16:rowId xmlns:a16="http://schemas.microsoft.com/office/drawing/2014/main" val="2532421556"/>
                  </a:ext>
                </a:extLst>
              </a:tr>
              <a:tr h="405675">
                <a:tc>
                  <a:txBody>
                    <a:bodyPr/>
                    <a:lstStyle/>
                    <a:p>
                      <a:endParaRPr lang="en-US" dirty="0"/>
                    </a:p>
                  </a:txBody>
                  <a:tcPr/>
                </a:tc>
                <a:tc>
                  <a:txBody>
                    <a:bodyPr/>
                    <a:lstStyle/>
                    <a:p>
                      <a:r>
                        <a:rPr lang="en-US" dirty="0"/>
                        <a:t>Identify and meet with your opinion leaders</a:t>
                      </a:r>
                    </a:p>
                  </a:txBody>
                  <a:tcPr/>
                </a:tc>
                <a:extLst>
                  <a:ext uri="{0D108BD9-81ED-4DB2-BD59-A6C34878D82A}">
                    <a16:rowId xmlns:a16="http://schemas.microsoft.com/office/drawing/2014/main" val="2386746083"/>
                  </a:ext>
                </a:extLst>
              </a:tr>
              <a:tr h="405675">
                <a:tc>
                  <a:txBody>
                    <a:bodyPr/>
                    <a:lstStyle/>
                    <a:p>
                      <a:endParaRPr lang="en-US"/>
                    </a:p>
                  </a:txBody>
                  <a:tcPr/>
                </a:tc>
                <a:tc>
                  <a:txBody>
                    <a:bodyPr/>
                    <a:lstStyle/>
                    <a:p>
                      <a:r>
                        <a:rPr lang="en-US" dirty="0"/>
                        <a:t>Identify programs that may be addressing similar needs</a:t>
                      </a:r>
                    </a:p>
                  </a:txBody>
                  <a:tcPr/>
                </a:tc>
                <a:extLst>
                  <a:ext uri="{0D108BD9-81ED-4DB2-BD59-A6C34878D82A}">
                    <a16:rowId xmlns:a16="http://schemas.microsoft.com/office/drawing/2014/main" val="687021728"/>
                  </a:ext>
                </a:extLst>
              </a:tr>
              <a:tr h="405675">
                <a:tc>
                  <a:txBody>
                    <a:bodyPr/>
                    <a:lstStyle/>
                    <a:p>
                      <a:endParaRPr lang="en-US"/>
                    </a:p>
                  </a:txBody>
                  <a:tcPr/>
                </a:tc>
                <a:tc>
                  <a:txBody>
                    <a:bodyPr/>
                    <a:lstStyle/>
                    <a:p>
                      <a:r>
                        <a:rPr lang="en-US" dirty="0"/>
                        <a:t>Identify potential collaborators within the community</a:t>
                      </a:r>
                    </a:p>
                  </a:txBody>
                  <a:tcPr/>
                </a:tc>
                <a:extLst>
                  <a:ext uri="{0D108BD9-81ED-4DB2-BD59-A6C34878D82A}">
                    <a16:rowId xmlns:a16="http://schemas.microsoft.com/office/drawing/2014/main" val="2450977264"/>
                  </a:ext>
                </a:extLst>
              </a:tr>
            </a:tbl>
          </a:graphicData>
        </a:graphic>
      </p:graphicFrame>
      <p:pic>
        <p:nvPicPr>
          <p:cNvPr id="6" name="Graphic 5" descr="Checkmark with solid fill">
            <a:extLst>
              <a:ext uri="{FF2B5EF4-FFF2-40B4-BE49-F238E27FC236}">
                <a16:creationId xmlns:a16="http://schemas.microsoft.com/office/drawing/2014/main" id="{91E30762-7396-4FCF-B024-E7E8143B1D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336" y="2713282"/>
            <a:ext cx="447360" cy="447360"/>
          </a:xfrm>
          <a:prstGeom prst="rect">
            <a:avLst/>
          </a:prstGeom>
        </p:spPr>
      </p:pic>
      <p:pic>
        <p:nvPicPr>
          <p:cNvPr id="7" name="Graphic 6" descr="Checkmark with solid fill">
            <a:extLst>
              <a:ext uri="{FF2B5EF4-FFF2-40B4-BE49-F238E27FC236}">
                <a16:creationId xmlns:a16="http://schemas.microsoft.com/office/drawing/2014/main" id="{C7B49FDF-E56D-43F3-AE89-1AB9BE5082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882" y="5545605"/>
            <a:ext cx="447360" cy="447360"/>
          </a:xfrm>
          <a:prstGeom prst="rect">
            <a:avLst/>
          </a:prstGeom>
        </p:spPr>
      </p:pic>
      <p:pic>
        <p:nvPicPr>
          <p:cNvPr id="8" name="Graphic 7" descr="Checkmark with solid fill">
            <a:extLst>
              <a:ext uri="{FF2B5EF4-FFF2-40B4-BE49-F238E27FC236}">
                <a16:creationId xmlns:a16="http://schemas.microsoft.com/office/drawing/2014/main" id="{E15663D8-EB48-4BD4-BE6A-119512A1AC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882" y="3087802"/>
            <a:ext cx="447360" cy="447360"/>
          </a:xfrm>
          <a:prstGeom prst="rect">
            <a:avLst/>
          </a:prstGeom>
        </p:spPr>
      </p:pic>
      <p:pic>
        <p:nvPicPr>
          <p:cNvPr id="9" name="Graphic 8" descr="Checkmark with solid fill">
            <a:extLst>
              <a:ext uri="{FF2B5EF4-FFF2-40B4-BE49-F238E27FC236}">
                <a16:creationId xmlns:a16="http://schemas.microsoft.com/office/drawing/2014/main" id="{30B5CD2C-B5B2-45F5-9D2F-68B117E459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336" y="3518054"/>
            <a:ext cx="447360" cy="447360"/>
          </a:xfrm>
          <a:prstGeom prst="rect">
            <a:avLst/>
          </a:prstGeom>
        </p:spPr>
      </p:pic>
      <p:pic>
        <p:nvPicPr>
          <p:cNvPr id="10" name="Graphic 9" descr="Checkmark with solid fill">
            <a:extLst>
              <a:ext uri="{FF2B5EF4-FFF2-40B4-BE49-F238E27FC236}">
                <a16:creationId xmlns:a16="http://schemas.microsoft.com/office/drawing/2014/main" id="{9FD67B08-62DB-49AB-ABEC-83ABCE7532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882" y="3933845"/>
            <a:ext cx="447360" cy="447360"/>
          </a:xfrm>
          <a:prstGeom prst="rect">
            <a:avLst/>
          </a:prstGeom>
        </p:spPr>
      </p:pic>
      <p:pic>
        <p:nvPicPr>
          <p:cNvPr id="11" name="Graphic 10" descr="Checkmark with solid fill">
            <a:extLst>
              <a:ext uri="{FF2B5EF4-FFF2-40B4-BE49-F238E27FC236}">
                <a16:creationId xmlns:a16="http://schemas.microsoft.com/office/drawing/2014/main" id="{D55E53B5-4E48-4419-9751-F04D79A1B4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336" y="4298471"/>
            <a:ext cx="447360" cy="447360"/>
          </a:xfrm>
          <a:prstGeom prst="rect">
            <a:avLst/>
          </a:prstGeom>
        </p:spPr>
      </p:pic>
      <p:pic>
        <p:nvPicPr>
          <p:cNvPr id="12" name="Graphic 11" descr="Checkmark with solid fill">
            <a:extLst>
              <a:ext uri="{FF2B5EF4-FFF2-40B4-BE49-F238E27FC236}">
                <a16:creationId xmlns:a16="http://schemas.microsoft.com/office/drawing/2014/main" id="{6F7F453A-F2F3-4DB6-AE25-56B118850F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336" y="4706648"/>
            <a:ext cx="447360" cy="447360"/>
          </a:xfrm>
          <a:prstGeom prst="rect">
            <a:avLst/>
          </a:prstGeom>
        </p:spPr>
      </p:pic>
      <p:pic>
        <p:nvPicPr>
          <p:cNvPr id="13" name="Graphic 12" descr="Checkmark with solid fill">
            <a:extLst>
              <a:ext uri="{FF2B5EF4-FFF2-40B4-BE49-F238E27FC236}">
                <a16:creationId xmlns:a16="http://schemas.microsoft.com/office/drawing/2014/main" id="{7504AD52-8A12-4D1B-A39C-CAA2F5BA0A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336" y="5161622"/>
            <a:ext cx="447360" cy="447360"/>
          </a:xfrm>
          <a:prstGeom prst="rect">
            <a:avLst/>
          </a:prstGeom>
        </p:spPr>
      </p:pic>
    </p:spTree>
    <p:extLst>
      <p:ext uri="{BB962C8B-B14F-4D97-AF65-F5344CB8AC3E}">
        <p14:creationId xmlns:p14="http://schemas.microsoft.com/office/powerpoint/2010/main" val="145191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67235-99B4-4BD3-B617-C3BA68B1D73E}"/>
              </a:ext>
            </a:extLst>
          </p:cNvPr>
          <p:cNvSpPr>
            <a:spLocks noGrp="1"/>
          </p:cNvSpPr>
          <p:nvPr>
            <p:ph type="ctrTitle"/>
          </p:nvPr>
        </p:nvSpPr>
        <p:spPr>
          <a:xfrm>
            <a:off x="109330" y="2981739"/>
            <a:ext cx="8729870" cy="3349487"/>
          </a:xfrm>
        </p:spPr>
        <p:txBody>
          <a:bodyPr>
            <a:normAutofit/>
          </a:bodyPr>
          <a:lstStyle/>
          <a:p>
            <a:pPr algn="ctr"/>
            <a:r>
              <a:rPr lang="en-US" sz="4400" dirty="0"/>
              <a:t>The 6-Step Process for writing strong situation statements</a:t>
            </a:r>
            <a:br>
              <a:rPr lang="en-US" sz="4400" dirty="0"/>
            </a:br>
            <a:br>
              <a:rPr lang="en-US" dirty="0"/>
            </a:br>
            <a:endParaRPr lang="en-US" dirty="0"/>
          </a:p>
        </p:txBody>
      </p:sp>
    </p:spTree>
    <p:extLst>
      <p:ext uri="{BB962C8B-B14F-4D97-AF65-F5344CB8AC3E}">
        <p14:creationId xmlns:p14="http://schemas.microsoft.com/office/powerpoint/2010/main" val="366116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2648-6C15-4F73-9F7E-9E1C72CA4522}"/>
              </a:ext>
            </a:extLst>
          </p:cNvPr>
          <p:cNvSpPr>
            <a:spLocks noGrp="1"/>
          </p:cNvSpPr>
          <p:nvPr>
            <p:ph type="title"/>
          </p:nvPr>
        </p:nvSpPr>
        <p:spPr/>
        <p:txBody>
          <a:bodyPr/>
          <a:lstStyle/>
          <a:p>
            <a:r>
              <a:rPr lang="en-US" dirty="0"/>
              <a:t>Steps 1-3 – Description of the situation</a:t>
            </a:r>
          </a:p>
        </p:txBody>
      </p:sp>
      <p:sp>
        <p:nvSpPr>
          <p:cNvPr id="3" name="Content Placeholder 2">
            <a:extLst>
              <a:ext uri="{FF2B5EF4-FFF2-40B4-BE49-F238E27FC236}">
                <a16:creationId xmlns:a16="http://schemas.microsoft.com/office/drawing/2014/main" id="{5BA23AFE-D67B-4692-9E03-E5EA18D5F0A1}"/>
              </a:ext>
            </a:extLst>
          </p:cNvPr>
          <p:cNvSpPr>
            <a:spLocks noGrp="1"/>
          </p:cNvSpPr>
          <p:nvPr>
            <p:ph sz="quarter" idx="1"/>
          </p:nvPr>
        </p:nvSpPr>
        <p:spPr>
          <a:xfrm>
            <a:off x="1063388" y="1882102"/>
            <a:ext cx="7702659" cy="4858063"/>
          </a:xfrm>
        </p:spPr>
        <p:txBody>
          <a:bodyPr>
            <a:normAutofit lnSpcReduction="10000"/>
          </a:bodyPr>
          <a:lstStyle/>
          <a:p>
            <a:r>
              <a:rPr lang="en-US" dirty="0"/>
              <a:t>Step 1: The Ideal situation</a:t>
            </a:r>
          </a:p>
          <a:p>
            <a:pPr lvl="1"/>
            <a:r>
              <a:rPr lang="en-US" dirty="0"/>
              <a:t>First, describe what the community/environment should look like without the problem.</a:t>
            </a:r>
          </a:p>
          <a:p>
            <a:endParaRPr lang="en-US" dirty="0"/>
          </a:p>
          <a:p>
            <a:r>
              <a:rPr lang="en-US" dirty="0"/>
              <a:t>Step 2: The Current Situation</a:t>
            </a:r>
          </a:p>
          <a:p>
            <a:pPr lvl="1"/>
            <a:r>
              <a:rPr lang="en-US" dirty="0"/>
              <a:t>Then, describe the problem – </a:t>
            </a:r>
          </a:p>
          <a:p>
            <a:pPr lvl="2"/>
            <a:r>
              <a:rPr lang="en-US" b="1" u="sng" dirty="0"/>
              <a:t>WHAT</a:t>
            </a:r>
            <a:r>
              <a:rPr lang="en-US" dirty="0"/>
              <a:t> is the problem?</a:t>
            </a:r>
          </a:p>
          <a:p>
            <a:pPr lvl="2"/>
            <a:r>
              <a:rPr lang="en-US" b="1" u="sng" dirty="0"/>
              <a:t>Explain</a:t>
            </a:r>
            <a:r>
              <a:rPr lang="en-US" dirty="0"/>
              <a:t> any barriers or potential negative factors.</a:t>
            </a:r>
          </a:p>
          <a:p>
            <a:pPr lvl="2"/>
            <a:r>
              <a:rPr lang="en-US" b="1" u="sng" dirty="0"/>
              <a:t>WHY</a:t>
            </a:r>
            <a:r>
              <a:rPr lang="en-US" dirty="0"/>
              <a:t> is it important to solve/minimize the problem/issue (SEE – socio, economic, environmental impacts)?</a:t>
            </a:r>
          </a:p>
          <a:p>
            <a:endParaRPr lang="en-US" dirty="0"/>
          </a:p>
          <a:p>
            <a:r>
              <a:rPr lang="en-US" dirty="0"/>
              <a:t>Step 3: Back up your claims (need local info)</a:t>
            </a:r>
          </a:p>
          <a:p>
            <a:pPr lvl="1"/>
            <a:r>
              <a:rPr lang="en-US" dirty="0"/>
              <a:t>Pre-existing data</a:t>
            </a:r>
          </a:p>
          <a:p>
            <a:pPr lvl="1"/>
            <a:r>
              <a:rPr lang="en-US" dirty="0"/>
              <a:t>Needs assessment data</a:t>
            </a:r>
          </a:p>
        </p:txBody>
      </p:sp>
    </p:spTree>
    <p:extLst>
      <p:ext uri="{BB962C8B-B14F-4D97-AF65-F5344CB8AC3E}">
        <p14:creationId xmlns:p14="http://schemas.microsoft.com/office/powerpoint/2010/main" val="2910556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EBC24-BBF3-4482-8A7D-E0D17B071AEC}"/>
              </a:ext>
            </a:extLst>
          </p:cNvPr>
          <p:cNvSpPr>
            <a:spLocks noGrp="1"/>
          </p:cNvSpPr>
          <p:nvPr>
            <p:ph type="title"/>
          </p:nvPr>
        </p:nvSpPr>
        <p:spPr/>
        <p:txBody>
          <a:bodyPr/>
          <a:lstStyle/>
          <a:p>
            <a:r>
              <a:rPr lang="en-US" dirty="0"/>
              <a:t>5. Propose a solution </a:t>
            </a:r>
          </a:p>
        </p:txBody>
      </p:sp>
      <p:sp>
        <p:nvSpPr>
          <p:cNvPr id="3" name="Content Placeholder 2">
            <a:extLst>
              <a:ext uri="{FF2B5EF4-FFF2-40B4-BE49-F238E27FC236}">
                <a16:creationId xmlns:a16="http://schemas.microsoft.com/office/drawing/2014/main" id="{ED596FBE-1608-4596-BA43-4554436C7A6D}"/>
              </a:ext>
            </a:extLst>
          </p:cNvPr>
          <p:cNvSpPr>
            <a:spLocks noGrp="1"/>
          </p:cNvSpPr>
          <p:nvPr>
            <p:ph sz="quarter" idx="1"/>
          </p:nvPr>
        </p:nvSpPr>
        <p:spPr/>
        <p:txBody>
          <a:bodyPr>
            <a:normAutofit lnSpcReduction="10000"/>
          </a:bodyPr>
          <a:lstStyle/>
          <a:p>
            <a:r>
              <a:rPr lang="en-US" dirty="0"/>
              <a:t>Step 4: Propose a Solution</a:t>
            </a:r>
          </a:p>
          <a:p>
            <a:pPr lvl="1"/>
            <a:r>
              <a:rPr lang="en-US" dirty="0"/>
              <a:t>Propose practical approaches to help rectify the problem</a:t>
            </a:r>
          </a:p>
          <a:p>
            <a:pPr lvl="1"/>
            <a:r>
              <a:rPr lang="en-US" dirty="0"/>
              <a:t>What is your proposed plan?</a:t>
            </a:r>
          </a:p>
          <a:p>
            <a:pPr lvl="1"/>
            <a:endParaRPr lang="en-US" dirty="0"/>
          </a:p>
          <a:p>
            <a:r>
              <a:rPr lang="en-US" dirty="0"/>
              <a:t>Step 5: Explain the Benefits of the proposed solution(s)</a:t>
            </a:r>
          </a:p>
          <a:p>
            <a:pPr lvl="1"/>
            <a:r>
              <a:rPr lang="en-US" dirty="0"/>
              <a:t>What is the ROI? </a:t>
            </a:r>
          </a:p>
          <a:p>
            <a:pPr lvl="1"/>
            <a:r>
              <a:rPr lang="en-US" dirty="0"/>
              <a:t>What is the community getting back from the corrected or improved problem?</a:t>
            </a:r>
          </a:p>
          <a:p>
            <a:pPr lvl="1"/>
            <a:endParaRPr lang="en-US" dirty="0"/>
          </a:p>
          <a:p>
            <a:r>
              <a:rPr lang="en-US" dirty="0"/>
              <a:t>Step 6: Summary the problem and solution</a:t>
            </a:r>
          </a:p>
          <a:p>
            <a:pPr lvl="1"/>
            <a:r>
              <a:rPr lang="en-US" dirty="0"/>
              <a:t>Always have a conclusion or closing sentence that ties the problem to your proposed solution!</a:t>
            </a:r>
          </a:p>
        </p:txBody>
      </p:sp>
    </p:spTree>
    <p:extLst>
      <p:ext uri="{BB962C8B-B14F-4D97-AF65-F5344CB8AC3E}">
        <p14:creationId xmlns:p14="http://schemas.microsoft.com/office/powerpoint/2010/main" val="3617463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8995-15CB-4C2A-80DC-2FF6A3F770CC}"/>
              </a:ext>
            </a:extLst>
          </p:cNvPr>
          <p:cNvSpPr>
            <a:spLocks noGrp="1"/>
          </p:cNvSpPr>
          <p:nvPr>
            <p:ph type="title"/>
          </p:nvPr>
        </p:nvSpPr>
        <p:spPr/>
        <p:txBody>
          <a:bodyPr/>
          <a:lstStyle/>
          <a:p>
            <a:r>
              <a:rPr lang="en-US" dirty="0"/>
              <a:t>Let’s Practice – The original….</a:t>
            </a:r>
          </a:p>
        </p:txBody>
      </p:sp>
      <p:sp>
        <p:nvSpPr>
          <p:cNvPr id="6" name="Content Placeholder 2">
            <a:extLst>
              <a:ext uri="{FF2B5EF4-FFF2-40B4-BE49-F238E27FC236}">
                <a16:creationId xmlns:a16="http://schemas.microsoft.com/office/drawing/2014/main" id="{AAEB3318-E458-46DE-9FD0-91E28924F316}"/>
              </a:ext>
            </a:extLst>
          </p:cNvPr>
          <p:cNvSpPr>
            <a:spLocks noGrp="1"/>
          </p:cNvSpPr>
          <p:nvPr>
            <p:ph sz="quarter" idx="1"/>
          </p:nvPr>
        </p:nvSpPr>
        <p:spPr>
          <a:xfrm>
            <a:off x="601711" y="2533226"/>
            <a:ext cx="7702550" cy="3264260"/>
          </a:xfrm>
        </p:spPr>
        <p:txBody>
          <a:bodyPr>
            <a:normAutofit/>
          </a:bodyPr>
          <a:lstStyle/>
          <a:p>
            <a:pPr marL="0" indent="0">
              <a:buNone/>
            </a:pPr>
            <a:r>
              <a:rPr lang="en-US" sz="2000" dirty="0">
                <a:effectLst/>
                <a:latin typeface="Times New Roman" panose="02020603050405020304" pitchFamily="18" charset="0"/>
              </a:rPr>
              <a:t>Obesity-related conditions are the leading cause of preventable deaths and include heart disease, stroke, hypertension, type 2 diabetes, and certain types of cancers. Over 63% of Floridians and 64% of Sunshine County adults are overweight or obese. The Centers for Disease Control (CDC) estimates that over 30 million people (9.4% of the population) have diabetes and another 84 million have prediabetes (34% of the U.S. population). With behavioral lifestyle improvements, such as diet and exercise, risks for these chronic disease conditions can be reduced or even prevented to improve individual health outcomes, quality of life, and economic impacts</a:t>
            </a:r>
          </a:p>
        </p:txBody>
      </p:sp>
    </p:spTree>
    <p:extLst>
      <p:ext uri="{BB962C8B-B14F-4D97-AF65-F5344CB8AC3E}">
        <p14:creationId xmlns:p14="http://schemas.microsoft.com/office/powerpoint/2010/main" val="228946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8995-15CB-4C2A-80DC-2FF6A3F770CC}"/>
              </a:ext>
            </a:extLst>
          </p:cNvPr>
          <p:cNvSpPr>
            <a:spLocks noGrp="1"/>
          </p:cNvSpPr>
          <p:nvPr>
            <p:ph type="title"/>
          </p:nvPr>
        </p:nvSpPr>
        <p:spPr/>
        <p:txBody>
          <a:bodyPr/>
          <a:lstStyle/>
          <a:p>
            <a:r>
              <a:rPr lang="en-US" dirty="0"/>
              <a:t>Let’s Practice – The original….marked up</a:t>
            </a:r>
          </a:p>
        </p:txBody>
      </p:sp>
      <p:sp>
        <p:nvSpPr>
          <p:cNvPr id="6" name="Content Placeholder 2">
            <a:extLst>
              <a:ext uri="{FF2B5EF4-FFF2-40B4-BE49-F238E27FC236}">
                <a16:creationId xmlns:a16="http://schemas.microsoft.com/office/drawing/2014/main" id="{2BE04609-48EB-4F1D-B198-A40BD04E581A}"/>
              </a:ext>
            </a:extLst>
          </p:cNvPr>
          <p:cNvSpPr>
            <a:spLocks noGrp="1"/>
          </p:cNvSpPr>
          <p:nvPr>
            <p:ph sz="quarter" idx="1"/>
          </p:nvPr>
        </p:nvSpPr>
        <p:spPr>
          <a:xfrm>
            <a:off x="909207" y="2613464"/>
            <a:ext cx="7702659" cy="3278288"/>
          </a:xfrm>
        </p:spPr>
        <p:txBody>
          <a:bodyPr>
            <a:normAutofit fontScale="92500"/>
          </a:bodyPr>
          <a:lstStyle/>
          <a:p>
            <a:pPr marL="0" indent="0">
              <a:buNone/>
            </a:pPr>
            <a:r>
              <a:rPr lang="en-US" dirty="0">
                <a:effectLst/>
                <a:latin typeface="Times New Roman" panose="02020603050405020304" pitchFamily="18" charset="0"/>
              </a:rPr>
              <a:t>Obesity-related conditions are the leading cause of preventable deaths and include heart disease, stroke, hypertension, type 2 diabetes, and certain types of cancers. Over 63% of Floridians and 64% of Sunshine County adults are overweight or obese. The Centers for Disease Control (CDC) estimates that over 30 million people (9.4% of the population) have diabetes and another 84 million have prediabetes (34% of the U.S. population). With behavioral lifestyle improvements, such as diet and exercise, risks for these chronic disease conditions can be reduced or even prevented to improve individual health outcomes, quality of life, and economic impacts</a:t>
            </a:r>
          </a:p>
        </p:txBody>
      </p:sp>
      <p:sp>
        <p:nvSpPr>
          <p:cNvPr id="7" name="Speech Bubble: Rectangle 6">
            <a:extLst>
              <a:ext uri="{FF2B5EF4-FFF2-40B4-BE49-F238E27FC236}">
                <a16:creationId xmlns:a16="http://schemas.microsoft.com/office/drawing/2014/main" id="{9EE82DDB-01BB-4078-8EFF-78DDE97C3F82}"/>
              </a:ext>
            </a:extLst>
          </p:cNvPr>
          <p:cNvSpPr/>
          <p:nvPr/>
        </p:nvSpPr>
        <p:spPr>
          <a:xfrm>
            <a:off x="263951" y="1431250"/>
            <a:ext cx="1979629" cy="838986"/>
          </a:xfrm>
          <a:prstGeom prst="wedgeRectCallout">
            <a:avLst>
              <a:gd name="adj1" fmla="val -19881"/>
              <a:gd name="adj2" fmla="val 928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Where is the ideal situation?</a:t>
            </a:r>
          </a:p>
        </p:txBody>
      </p:sp>
      <p:sp>
        <p:nvSpPr>
          <p:cNvPr id="8" name="Speech Bubble: Rectangle 7">
            <a:extLst>
              <a:ext uri="{FF2B5EF4-FFF2-40B4-BE49-F238E27FC236}">
                <a16:creationId xmlns:a16="http://schemas.microsoft.com/office/drawing/2014/main" id="{DE11D546-B87F-4877-BCB8-DDB0E8FA91B4}"/>
              </a:ext>
            </a:extLst>
          </p:cNvPr>
          <p:cNvSpPr/>
          <p:nvPr/>
        </p:nvSpPr>
        <p:spPr>
          <a:xfrm>
            <a:off x="2950589" y="5830117"/>
            <a:ext cx="2743202" cy="824517"/>
          </a:xfrm>
          <a:prstGeom prst="wedgeRectCallout">
            <a:avLst>
              <a:gd name="adj1" fmla="val -20833"/>
              <a:gd name="adj2" fmla="val -8544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What is the solution?</a:t>
            </a:r>
          </a:p>
          <a:p>
            <a:pPr algn="ctr"/>
            <a:r>
              <a:rPr lang="en-US" b="1" dirty="0">
                <a:solidFill>
                  <a:schemeClr val="tx1"/>
                </a:solidFill>
              </a:rPr>
              <a:t>What is the ROI? </a:t>
            </a:r>
          </a:p>
        </p:txBody>
      </p:sp>
      <p:sp>
        <p:nvSpPr>
          <p:cNvPr id="9" name="Speech Bubble: Rectangle 8">
            <a:extLst>
              <a:ext uri="{FF2B5EF4-FFF2-40B4-BE49-F238E27FC236}">
                <a16:creationId xmlns:a16="http://schemas.microsoft.com/office/drawing/2014/main" id="{472E657E-3960-43DE-B7E3-9BE0E7A9411E}"/>
              </a:ext>
            </a:extLst>
          </p:cNvPr>
          <p:cNvSpPr/>
          <p:nvPr/>
        </p:nvSpPr>
        <p:spPr>
          <a:xfrm>
            <a:off x="5868664" y="5804881"/>
            <a:ext cx="2743202" cy="430099"/>
          </a:xfrm>
          <a:prstGeom prst="wedgeRectCallout">
            <a:avLst>
              <a:gd name="adj1" fmla="val -37327"/>
              <a:gd name="adj2" fmla="val -10078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Conclusion needed</a:t>
            </a:r>
          </a:p>
        </p:txBody>
      </p:sp>
      <p:sp>
        <p:nvSpPr>
          <p:cNvPr id="10" name="Speech Bubble: Rectangle 9">
            <a:extLst>
              <a:ext uri="{FF2B5EF4-FFF2-40B4-BE49-F238E27FC236}">
                <a16:creationId xmlns:a16="http://schemas.microsoft.com/office/drawing/2014/main" id="{EE886A2C-31C9-409B-8381-AE02098D55C2}"/>
              </a:ext>
            </a:extLst>
          </p:cNvPr>
          <p:cNvSpPr/>
          <p:nvPr/>
        </p:nvSpPr>
        <p:spPr>
          <a:xfrm>
            <a:off x="6250450" y="1468958"/>
            <a:ext cx="1979629" cy="838986"/>
          </a:xfrm>
          <a:prstGeom prst="wedgeRectCallout">
            <a:avLst>
              <a:gd name="adj1" fmla="val -56548"/>
              <a:gd name="adj2" fmla="val 102949"/>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The need is localized</a:t>
            </a:r>
          </a:p>
        </p:txBody>
      </p:sp>
      <p:sp>
        <p:nvSpPr>
          <p:cNvPr id="11" name="Speech Bubble: Rectangle 10">
            <a:extLst>
              <a:ext uri="{FF2B5EF4-FFF2-40B4-BE49-F238E27FC236}">
                <a16:creationId xmlns:a16="http://schemas.microsoft.com/office/drawing/2014/main" id="{0317D213-9945-4C63-8FA5-37C61527C31C}"/>
              </a:ext>
            </a:extLst>
          </p:cNvPr>
          <p:cNvSpPr/>
          <p:nvPr/>
        </p:nvSpPr>
        <p:spPr>
          <a:xfrm>
            <a:off x="263951" y="5891752"/>
            <a:ext cx="2253006" cy="824517"/>
          </a:xfrm>
          <a:prstGeom prst="wedgeRectCallout">
            <a:avLst>
              <a:gd name="adj1" fmla="val -5352"/>
              <a:gd name="adj2" fmla="val -6715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Some potential outcomes provided</a:t>
            </a:r>
          </a:p>
        </p:txBody>
      </p:sp>
    </p:spTree>
    <p:extLst>
      <p:ext uri="{BB962C8B-B14F-4D97-AF65-F5344CB8AC3E}">
        <p14:creationId xmlns:p14="http://schemas.microsoft.com/office/powerpoint/2010/main" val="358189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7EB6-C030-486E-8137-B8B424DFBB57}"/>
              </a:ext>
            </a:extLst>
          </p:cNvPr>
          <p:cNvSpPr>
            <a:spLocks noGrp="1"/>
          </p:cNvSpPr>
          <p:nvPr>
            <p:ph type="title"/>
          </p:nvPr>
        </p:nvSpPr>
        <p:spPr/>
        <p:txBody>
          <a:bodyPr/>
          <a:lstStyle/>
          <a:p>
            <a:r>
              <a:rPr lang="en-US" dirty="0"/>
              <a:t>Example #2 – Let’s practice</a:t>
            </a:r>
          </a:p>
        </p:txBody>
      </p:sp>
      <p:sp>
        <p:nvSpPr>
          <p:cNvPr id="10" name="Content Placeholder 5">
            <a:extLst>
              <a:ext uri="{FF2B5EF4-FFF2-40B4-BE49-F238E27FC236}">
                <a16:creationId xmlns:a16="http://schemas.microsoft.com/office/drawing/2014/main" id="{6E7E6B5E-19E5-4E7C-83C4-9E43270664AE}"/>
              </a:ext>
            </a:extLst>
          </p:cNvPr>
          <p:cNvSpPr txBox="1">
            <a:spLocks/>
          </p:cNvSpPr>
          <p:nvPr/>
        </p:nvSpPr>
        <p:spPr>
          <a:xfrm>
            <a:off x="443061" y="2253006"/>
            <a:ext cx="8568084" cy="3767580"/>
          </a:xfrm>
          <a:prstGeom prst="rect">
            <a:avLst/>
          </a:prstGeom>
        </p:spPr>
        <p:txBody>
          <a:bodyPr vert="horz">
            <a:normAutofit/>
          </a:bodyPr>
          <a:lstStyle>
            <a:lvl1pPr marL="240030" indent="-240030" algn="l" rtl="0" eaLnBrk="1" latinLnBrk="0" hangingPunct="1">
              <a:spcBef>
                <a:spcPts val="525"/>
              </a:spcBef>
              <a:buClr>
                <a:schemeClr val="accent2"/>
              </a:buClr>
              <a:buSzPct val="60000"/>
              <a:buFont typeface="Wingdings"/>
              <a:buChar char=""/>
              <a:defRPr kumimoji="0" sz="2175" kern="1200">
                <a:solidFill>
                  <a:srgbClr val="002A5B"/>
                </a:solidFill>
                <a:latin typeface="+mn-lt"/>
                <a:ea typeface="+mn-ea"/>
                <a:cs typeface="+mn-cs"/>
              </a:defRPr>
            </a:lvl1pPr>
            <a:lvl2pPr marL="480060" indent="-205740" algn="l" rtl="0" eaLnBrk="1" latinLnBrk="0" hangingPunct="1">
              <a:spcBef>
                <a:spcPts val="413"/>
              </a:spcBef>
              <a:buClr>
                <a:schemeClr val="accent1"/>
              </a:buClr>
              <a:buSzPct val="70000"/>
              <a:buFont typeface="Wingdings 2"/>
              <a:buChar char=""/>
              <a:defRPr kumimoji="0" sz="1950" kern="1200">
                <a:solidFill>
                  <a:srgbClr val="002A5B"/>
                </a:solidFill>
                <a:latin typeface="+mn-lt"/>
                <a:ea typeface="+mn-ea"/>
                <a:cs typeface="+mn-cs"/>
              </a:defRPr>
            </a:lvl2pPr>
            <a:lvl3pPr marL="685800" indent="-171450" algn="l" rtl="0" eaLnBrk="1" latinLnBrk="0" hangingPunct="1">
              <a:spcBef>
                <a:spcPts val="375"/>
              </a:spcBef>
              <a:buClr>
                <a:schemeClr val="accent2"/>
              </a:buClr>
              <a:buSzPct val="75000"/>
              <a:buFont typeface="Wingdings"/>
              <a:buChar char=""/>
              <a:defRPr kumimoji="0" sz="1725" kern="1200">
                <a:solidFill>
                  <a:srgbClr val="002A5B"/>
                </a:solidFill>
                <a:latin typeface="+mn-lt"/>
                <a:ea typeface="+mn-ea"/>
                <a:cs typeface="+mn-cs"/>
              </a:defRPr>
            </a:lvl3pPr>
            <a:lvl4pPr marL="1028700" indent="-171450" algn="l" rtl="0" eaLnBrk="1" latinLnBrk="0" hangingPunct="1">
              <a:spcBef>
                <a:spcPts val="300"/>
              </a:spcBef>
              <a:buClr>
                <a:schemeClr val="accent3"/>
              </a:buClr>
              <a:buSzPct val="75000"/>
              <a:buFont typeface="Wingdings"/>
              <a:buChar char=""/>
              <a:defRPr kumimoji="0" sz="1500" kern="1200">
                <a:solidFill>
                  <a:srgbClr val="002A5B"/>
                </a:solidFill>
                <a:latin typeface="+mn-lt"/>
                <a:ea typeface="+mn-ea"/>
                <a:cs typeface="+mn-cs"/>
              </a:defRPr>
            </a:lvl4pPr>
            <a:lvl5pPr marL="1371600" indent="-171450" algn="l" rtl="0" eaLnBrk="1" latinLnBrk="0" hangingPunct="1">
              <a:spcBef>
                <a:spcPts val="300"/>
              </a:spcBef>
              <a:buClr>
                <a:schemeClr val="accent4"/>
              </a:buClr>
              <a:buSzPct val="65000"/>
              <a:buFont typeface="Wingdings"/>
              <a:buChar char=""/>
              <a:defRPr kumimoji="0" sz="1500" kern="1200">
                <a:solidFill>
                  <a:srgbClr val="002A5B"/>
                </a:solidFill>
                <a:latin typeface="+mn-lt"/>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0" indent="0">
              <a:buFont typeface="Wingdings"/>
              <a:buNone/>
            </a:pPr>
            <a:r>
              <a:rPr lang="en-US" sz="2000" dirty="0"/>
              <a:t>Earth County in Western State has a variety of soil types and topography that affect soil erosion and farming practices. Half of the county’s 400,000 acres is cropped, much of it in areas of rolling hills and light, sandy soils. These fine grain sands are carried easily away by wind or water action. Farmers can lose up to an average of 3 tons of soil annually due to runoff. This runoff leads to sedimentation, the accumulation of particles in a water body, which is one of the biggest contributors to the degradation of surface water in Earth County, according to a recent Department of Natural Resources survey. Two farming practices, buffer strips and conservation tillage, are effective in conserving soil and reducing the amount of sediment that runs off the land and into local waters. </a:t>
            </a:r>
          </a:p>
        </p:txBody>
      </p:sp>
    </p:spTree>
    <p:extLst>
      <p:ext uri="{BB962C8B-B14F-4D97-AF65-F5344CB8AC3E}">
        <p14:creationId xmlns:p14="http://schemas.microsoft.com/office/powerpoint/2010/main" val="859483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7EB6-C030-486E-8137-B8B424DFBB57}"/>
              </a:ext>
            </a:extLst>
          </p:cNvPr>
          <p:cNvSpPr>
            <a:spLocks noGrp="1"/>
          </p:cNvSpPr>
          <p:nvPr>
            <p:ph type="title"/>
          </p:nvPr>
        </p:nvSpPr>
        <p:spPr/>
        <p:txBody>
          <a:bodyPr/>
          <a:lstStyle/>
          <a:p>
            <a:r>
              <a:rPr lang="en-US" dirty="0"/>
              <a:t>Example #2 – Marked up</a:t>
            </a:r>
          </a:p>
        </p:txBody>
      </p:sp>
      <p:sp>
        <p:nvSpPr>
          <p:cNvPr id="4" name="Speech Bubble: Rectangle 3">
            <a:extLst>
              <a:ext uri="{FF2B5EF4-FFF2-40B4-BE49-F238E27FC236}">
                <a16:creationId xmlns:a16="http://schemas.microsoft.com/office/drawing/2014/main" id="{9F303744-98C8-4421-837B-102FB1350D04}"/>
              </a:ext>
            </a:extLst>
          </p:cNvPr>
          <p:cNvSpPr/>
          <p:nvPr/>
        </p:nvSpPr>
        <p:spPr>
          <a:xfrm>
            <a:off x="301657" y="1265550"/>
            <a:ext cx="2430276" cy="838986"/>
          </a:xfrm>
          <a:prstGeom prst="wedgeRectCallout">
            <a:avLst>
              <a:gd name="adj1" fmla="val -2038"/>
              <a:gd name="adj2" fmla="val 8047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Is this a strong </a:t>
            </a:r>
          </a:p>
          <a:p>
            <a:pPr algn="ctr"/>
            <a:r>
              <a:rPr lang="en-US" b="1" dirty="0">
                <a:solidFill>
                  <a:schemeClr val="tx1"/>
                </a:solidFill>
              </a:rPr>
              <a:t>ideal situation?</a:t>
            </a:r>
          </a:p>
        </p:txBody>
      </p:sp>
      <p:sp>
        <p:nvSpPr>
          <p:cNvPr id="5" name="Speech Bubble: Rectangle 4">
            <a:extLst>
              <a:ext uri="{FF2B5EF4-FFF2-40B4-BE49-F238E27FC236}">
                <a16:creationId xmlns:a16="http://schemas.microsoft.com/office/drawing/2014/main" id="{60546456-9822-4D20-A190-78E2C24CB81F}"/>
              </a:ext>
            </a:extLst>
          </p:cNvPr>
          <p:cNvSpPr/>
          <p:nvPr/>
        </p:nvSpPr>
        <p:spPr>
          <a:xfrm>
            <a:off x="6786418" y="1069942"/>
            <a:ext cx="2159618" cy="838986"/>
          </a:xfrm>
          <a:prstGeom prst="wedgeRectCallout">
            <a:avLst>
              <a:gd name="adj1" fmla="val -56548"/>
              <a:gd name="adj2" fmla="val 1029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Is the need localized enough?</a:t>
            </a:r>
          </a:p>
        </p:txBody>
      </p:sp>
      <p:sp>
        <p:nvSpPr>
          <p:cNvPr id="6" name="Content Placeholder 5">
            <a:extLst>
              <a:ext uri="{FF2B5EF4-FFF2-40B4-BE49-F238E27FC236}">
                <a16:creationId xmlns:a16="http://schemas.microsoft.com/office/drawing/2014/main" id="{AE00A898-40DC-4866-8BED-394D20F466FE}"/>
              </a:ext>
            </a:extLst>
          </p:cNvPr>
          <p:cNvSpPr>
            <a:spLocks noGrp="1"/>
          </p:cNvSpPr>
          <p:nvPr>
            <p:ph sz="quarter" idx="1"/>
          </p:nvPr>
        </p:nvSpPr>
        <p:spPr>
          <a:xfrm>
            <a:off x="197964" y="2328421"/>
            <a:ext cx="8568084" cy="3767580"/>
          </a:xfrm>
        </p:spPr>
        <p:txBody>
          <a:bodyPr>
            <a:normAutofit/>
          </a:bodyPr>
          <a:lstStyle/>
          <a:p>
            <a:pPr marL="0" indent="0">
              <a:buNone/>
            </a:pPr>
            <a:r>
              <a:rPr lang="en-US" sz="2000" dirty="0"/>
              <a:t>Earth County in Western State has a variety of soil types and topography that affect soil erosion and farming practices. Half of the county’s 400,000 acres is cropped, much of it in areas of rolling hills and light, sandy soils. These fine grain sands are carried easily away by wind or water action. Farmers can lose up to an average of 3 tons of soil annually due to runoff. This runoff leads to sedimentation, the accumulation of particles in a water body, which is one of the biggest contributors to the degradation of surface water in Earth County, according to a recent Department of Natural Resources survey. Two farming practices, buffer strips and conservation tillage, are effective in conserving soil and reducing the amount of sediment that runs off the land and into local waters. </a:t>
            </a:r>
          </a:p>
        </p:txBody>
      </p:sp>
      <p:sp>
        <p:nvSpPr>
          <p:cNvPr id="8" name="Speech Bubble: Rectangle 7">
            <a:extLst>
              <a:ext uri="{FF2B5EF4-FFF2-40B4-BE49-F238E27FC236}">
                <a16:creationId xmlns:a16="http://schemas.microsoft.com/office/drawing/2014/main" id="{67141F10-6D92-4929-B11A-B63EDEF5A73B}"/>
              </a:ext>
            </a:extLst>
          </p:cNvPr>
          <p:cNvSpPr/>
          <p:nvPr/>
        </p:nvSpPr>
        <p:spPr>
          <a:xfrm>
            <a:off x="3544038" y="1212079"/>
            <a:ext cx="2430275" cy="838986"/>
          </a:xfrm>
          <a:prstGeom prst="wedgeRectCallout">
            <a:avLst>
              <a:gd name="adj1" fmla="val -22738"/>
              <a:gd name="adj2" fmla="val 101825"/>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Strong ‘current situation’ addressed</a:t>
            </a:r>
          </a:p>
        </p:txBody>
      </p:sp>
      <p:sp>
        <p:nvSpPr>
          <p:cNvPr id="9" name="Speech Bubble: Rectangle 8">
            <a:extLst>
              <a:ext uri="{FF2B5EF4-FFF2-40B4-BE49-F238E27FC236}">
                <a16:creationId xmlns:a16="http://schemas.microsoft.com/office/drawing/2014/main" id="{6EC10448-2D0B-4223-8932-F3703CEB0D3A}"/>
              </a:ext>
            </a:extLst>
          </p:cNvPr>
          <p:cNvSpPr/>
          <p:nvPr/>
        </p:nvSpPr>
        <p:spPr>
          <a:xfrm>
            <a:off x="4759175" y="5973781"/>
            <a:ext cx="2601797" cy="824517"/>
          </a:xfrm>
          <a:prstGeom prst="wedgeRectCallout">
            <a:avLst>
              <a:gd name="adj1" fmla="val 3508"/>
              <a:gd name="adj2" fmla="val -76299"/>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Expected behavior practices identified</a:t>
            </a:r>
          </a:p>
        </p:txBody>
      </p:sp>
      <p:sp>
        <p:nvSpPr>
          <p:cNvPr id="10" name="Speech Bubble: Rectangle 9">
            <a:extLst>
              <a:ext uri="{FF2B5EF4-FFF2-40B4-BE49-F238E27FC236}">
                <a16:creationId xmlns:a16="http://schemas.microsoft.com/office/drawing/2014/main" id="{9C2E6D30-7D03-4EE6-BB43-D1B0FB8F54A9}"/>
              </a:ext>
            </a:extLst>
          </p:cNvPr>
          <p:cNvSpPr/>
          <p:nvPr/>
        </p:nvSpPr>
        <p:spPr>
          <a:xfrm>
            <a:off x="192808" y="5995664"/>
            <a:ext cx="4444739" cy="824517"/>
          </a:xfrm>
          <a:prstGeom prst="wedgeRectCallout">
            <a:avLst>
              <a:gd name="adj1" fmla="val -7775"/>
              <a:gd name="adj2" fmla="val -7515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Is the agent going to educate farmers?</a:t>
            </a:r>
          </a:p>
          <a:p>
            <a:pPr algn="ctr"/>
            <a:r>
              <a:rPr lang="en-US" b="1" dirty="0">
                <a:solidFill>
                  <a:schemeClr val="tx1"/>
                </a:solidFill>
              </a:rPr>
              <a:t>What is the ROI for Earth County? </a:t>
            </a:r>
          </a:p>
        </p:txBody>
      </p:sp>
      <p:sp>
        <p:nvSpPr>
          <p:cNvPr id="11" name="Speech Bubble: Rectangle 10">
            <a:extLst>
              <a:ext uri="{FF2B5EF4-FFF2-40B4-BE49-F238E27FC236}">
                <a16:creationId xmlns:a16="http://schemas.microsoft.com/office/drawing/2014/main" id="{CDDFD7D0-50F5-42DB-B3C3-883A29CD4F76}"/>
              </a:ext>
            </a:extLst>
          </p:cNvPr>
          <p:cNvSpPr/>
          <p:nvPr/>
        </p:nvSpPr>
        <p:spPr>
          <a:xfrm>
            <a:off x="7482599" y="5995664"/>
            <a:ext cx="1562899" cy="802634"/>
          </a:xfrm>
          <a:prstGeom prst="wedgeRectCallout">
            <a:avLst>
              <a:gd name="adj1" fmla="val 672"/>
              <a:gd name="adj2" fmla="val -8669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Conclusion needed</a:t>
            </a:r>
          </a:p>
        </p:txBody>
      </p:sp>
    </p:spTree>
    <p:extLst>
      <p:ext uri="{BB962C8B-B14F-4D97-AF65-F5344CB8AC3E}">
        <p14:creationId xmlns:p14="http://schemas.microsoft.com/office/powerpoint/2010/main" val="764134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94F6-EDFF-44BA-BCD2-B589BDAD957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F02688E-B47E-4AEB-A9B8-A6F6C6379D77}"/>
              </a:ext>
            </a:extLst>
          </p:cNvPr>
          <p:cNvSpPr>
            <a:spLocks noGrp="1"/>
          </p:cNvSpPr>
          <p:nvPr>
            <p:ph sz="quarter" idx="1"/>
          </p:nvPr>
        </p:nvSpPr>
        <p:spPr/>
        <p:txBody>
          <a:bodyPr/>
          <a:lstStyle/>
          <a:p>
            <a:r>
              <a:rPr lang="en-US" dirty="0"/>
              <a:t>Situation statements are important for more than your ROA/POW</a:t>
            </a:r>
          </a:p>
          <a:p>
            <a:endParaRPr lang="en-US" dirty="0"/>
          </a:p>
          <a:p>
            <a:r>
              <a:rPr lang="en-US" dirty="0"/>
              <a:t>Your situation statement for your POW should be ½ to ¾ of a page in length (single spaced) (250-350 words)</a:t>
            </a:r>
          </a:p>
          <a:p>
            <a:endParaRPr lang="en-US" dirty="0"/>
          </a:p>
          <a:p>
            <a:r>
              <a:rPr lang="en-US" dirty="0"/>
              <a:t>Analyze your situation before writing your situation statement</a:t>
            </a:r>
          </a:p>
          <a:p>
            <a:endParaRPr lang="en-US" dirty="0"/>
          </a:p>
          <a:p>
            <a:r>
              <a:rPr lang="en-US" dirty="0"/>
              <a:t>Follow the 6-step process for writing your situations statement</a:t>
            </a:r>
          </a:p>
          <a:p>
            <a:endParaRPr lang="en-US" dirty="0"/>
          </a:p>
          <a:p>
            <a:endParaRPr lang="en-US" dirty="0"/>
          </a:p>
        </p:txBody>
      </p:sp>
    </p:spTree>
    <p:extLst>
      <p:ext uri="{BB962C8B-B14F-4D97-AF65-F5344CB8AC3E}">
        <p14:creationId xmlns:p14="http://schemas.microsoft.com/office/powerpoint/2010/main" val="296725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782B-682E-42BD-9A87-E8D3C9AF30AE}"/>
              </a:ext>
            </a:extLst>
          </p:cNvPr>
          <p:cNvSpPr>
            <a:spLocks noGrp="1"/>
          </p:cNvSpPr>
          <p:nvPr>
            <p:ph type="ctrTitle"/>
          </p:nvPr>
        </p:nvSpPr>
        <p:spPr>
          <a:xfrm>
            <a:off x="1333500" y="3242717"/>
            <a:ext cx="6477000" cy="1828800"/>
          </a:xfrm>
        </p:spPr>
        <p:txBody>
          <a:bodyPr>
            <a:normAutofit/>
          </a:bodyPr>
          <a:lstStyle/>
          <a:p>
            <a:pPr algn="ctr"/>
            <a:r>
              <a:rPr lang="en-US" sz="7200" dirty="0"/>
              <a:t>Questions?</a:t>
            </a:r>
          </a:p>
        </p:txBody>
      </p:sp>
    </p:spTree>
    <p:extLst>
      <p:ext uri="{BB962C8B-B14F-4D97-AF65-F5344CB8AC3E}">
        <p14:creationId xmlns:p14="http://schemas.microsoft.com/office/powerpoint/2010/main" val="306135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344A-7981-4D69-9E4B-C36502EF9B9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EAF08F7-1247-49F9-802A-9AC917178215}"/>
              </a:ext>
            </a:extLst>
          </p:cNvPr>
          <p:cNvSpPr>
            <a:spLocks noGrp="1"/>
          </p:cNvSpPr>
          <p:nvPr>
            <p:ph sz="quarter" idx="1"/>
          </p:nvPr>
        </p:nvSpPr>
        <p:spPr/>
        <p:txBody>
          <a:bodyPr/>
          <a:lstStyle/>
          <a:p>
            <a:endParaRPr lang="en-US" dirty="0"/>
          </a:p>
          <a:p>
            <a:r>
              <a:rPr lang="en-US" dirty="0"/>
              <a:t>Welcome and Icebreaker</a:t>
            </a:r>
          </a:p>
          <a:p>
            <a:r>
              <a:rPr lang="en-US" dirty="0"/>
              <a:t>Define what a situation statement is</a:t>
            </a:r>
          </a:p>
          <a:p>
            <a:r>
              <a:rPr lang="en-US" dirty="0"/>
              <a:t>Understand how your situation connects to your Extension program and POW</a:t>
            </a:r>
          </a:p>
          <a:p>
            <a:r>
              <a:rPr lang="en-US" dirty="0"/>
              <a:t>Identify the components of a strong situation statement</a:t>
            </a:r>
          </a:p>
          <a:p>
            <a:r>
              <a:rPr lang="en-US" dirty="0"/>
              <a:t>Follow the steps!</a:t>
            </a:r>
          </a:p>
          <a:p>
            <a:r>
              <a:rPr lang="en-US" dirty="0"/>
              <a:t>Example reviews of situation statements</a:t>
            </a:r>
          </a:p>
          <a:p>
            <a:r>
              <a:rPr lang="en-US" dirty="0"/>
              <a:t>Q&amp;A</a:t>
            </a:r>
          </a:p>
        </p:txBody>
      </p:sp>
    </p:spTree>
    <p:extLst>
      <p:ext uri="{BB962C8B-B14F-4D97-AF65-F5344CB8AC3E}">
        <p14:creationId xmlns:p14="http://schemas.microsoft.com/office/powerpoint/2010/main" val="234907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2DF15-9511-46CC-A1DF-93A69E42941C}"/>
              </a:ext>
            </a:extLst>
          </p:cNvPr>
          <p:cNvSpPr>
            <a:spLocks noGrp="1"/>
          </p:cNvSpPr>
          <p:nvPr>
            <p:ph type="title"/>
          </p:nvPr>
        </p:nvSpPr>
        <p:spPr/>
        <p:txBody>
          <a:bodyPr/>
          <a:lstStyle/>
          <a:p>
            <a:r>
              <a:rPr lang="en-US" dirty="0"/>
              <a:t>Question of the Day!</a:t>
            </a:r>
          </a:p>
        </p:txBody>
      </p:sp>
      <p:sp>
        <p:nvSpPr>
          <p:cNvPr id="3" name="Content Placeholder 2">
            <a:extLst>
              <a:ext uri="{FF2B5EF4-FFF2-40B4-BE49-F238E27FC236}">
                <a16:creationId xmlns:a16="http://schemas.microsoft.com/office/drawing/2014/main" id="{0076D2CA-29E2-40D2-B7A7-24B5BFAE27C2}"/>
              </a:ext>
            </a:extLst>
          </p:cNvPr>
          <p:cNvSpPr>
            <a:spLocks noGrp="1"/>
          </p:cNvSpPr>
          <p:nvPr>
            <p:ph sz="quarter" idx="1"/>
          </p:nvPr>
        </p:nvSpPr>
        <p:spPr>
          <a:xfrm>
            <a:off x="1063389" y="1882102"/>
            <a:ext cx="6723152" cy="4213899"/>
          </a:xfrm>
        </p:spPr>
        <p:txBody>
          <a:bodyPr/>
          <a:lstStyle/>
          <a:p>
            <a:endParaRPr lang="en-US" dirty="0"/>
          </a:p>
          <a:p>
            <a:pPr marL="0" indent="0">
              <a:buNone/>
            </a:pPr>
            <a:endParaRPr lang="en-US" dirty="0"/>
          </a:p>
          <a:p>
            <a:pPr marL="0" indent="0" algn="ctr">
              <a:buNone/>
            </a:pPr>
            <a:r>
              <a:rPr lang="en-US" sz="4400" dirty="0"/>
              <a:t>What is something </a:t>
            </a:r>
          </a:p>
          <a:p>
            <a:pPr marL="0" indent="0" algn="ctr">
              <a:buNone/>
            </a:pPr>
            <a:r>
              <a:rPr lang="en-US" sz="4400" dirty="0"/>
              <a:t>you are good at?</a:t>
            </a:r>
          </a:p>
          <a:p>
            <a:pPr marL="0" indent="0" algn="ctr">
              <a:buNone/>
            </a:pPr>
            <a:r>
              <a:rPr lang="en-US" sz="4400" dirty="0"/>
              <a:t>(outside of work)</a:t>
            </a:r>
          </a:p>
        </p:txBody>
      </p:sp>
    </p:spTree>
    <p:extLst>
      <p:ext uri="{BB962C8B-B14F-4D97-AF65-F5344CB8AC3E}">
        <p14:creationId xmlns:p14="http://schemas.microsoft.com/office/powerpoint/2010/main" val="388883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C5B-9642-4B1A-9C21-82DE12BB18B6}"/>
              </a:ext>
            </a:extLst>
          </p:cNvPr>
          <p:cNvSpPr>
            <a:spLocks noGrp="1"/>
          </p:cNvSpPr>
          <p:nvPr>
            <p:ph type="title"/>
          </p:nvPr>
        </p:nvSpPr>
        <p:spPr/>
        <p:txBody>
          <a:bodyPr/>
          <a:lstStyle/>
          <a:p>
            <a:r>
              <a:rPr lang="en-US" dirty="0"/>
              <a:t>Impact Statements – Webinar Series</a:t>
            </a:r>
          </a:p>
        </p:txBody>
      </p:sp>
      <p:sp>
        <p:nvSpPr>
          <p:cNvPr id="3" name="Content Placeholder 2">
            <a:extLst>
              <a:ext uri="{FF2B5EF4-FFF2-40B4-BE49-F238E27FC236}">
                <a16:creationId xmlns:a16="http://schemas.microsoft.com/office/drawing/2014/main" id="{B4A89F70-D9F7-40CE-A062-750C400F11A8}"/>
              </a:ext>
            </a:extLst>
          </p:cNvPr>
          <p:cNvSpPr>
            <a:spLocks noGrp="1"/>
          </p:cNvSpPr>
          <p:nvPr>
            <p:ph sz="quarter" idx="1"/>
          </p:nvPr>
        </p:nvSpPr>
        <p:spPr>
          <a:xfrm>
            <a:off x="718458" y="1882102"/>
            <a:ext cx="8047590" cy="4213899"/>
          </a:xfrm>
        </p:spPr>
        <p:txBody>
          <a:bodyPr/>
          <a:lstStyle/>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r>
              <a:rPr lang="en-US" dirty="0"/>
              <a:t>Writing a Strong Situation Statement (11/1)</a:t>
            </a:r>
          </a:p>
          <a:p>
            <a:pPr marL="457200" indent="-457200">
              <a:buFont typeface="+mj-lt"/>
              <a:buAutoNum type="arabicPeriod"/>
            </a:pPr>
            <a:endParaRPr lang="en-US" dirty="0"/>
          </a:p>
          <a:p>
            <a:pPr marL="457200" indent="-457200">
              <a:buFont typeface="+mj-lt"/>
              <a:buAutoNum type="arabicPeriod"/>
            </a:pPr>
            <a:r>
              <a:rPr lang="en-US" dirty="0"/>
              <a:t>Easy Ways to Find Data for Your Situation Statement (11/2)</a:t>
            </a:r>
          </a:p>
          <a:p>
            <a:pPr marL="457200" indent="-457200">
              <a:buFont typeface="+mj-lt"/>
              <a:buAutoNum type="arabicPeriod"/>
            </a:pPr>
            <a:endParaRPr lang="en-US" dirty="0"/>
          </a:p>
          <a:p>
            <a:pPr marL="457200" indent="-457200">
              <a:buFont typeface="+mj-lt"/>
              <a:buAutoNum type="arabicPeriod"/>
            </a:pPr>
            <a:r>
              <a:rPr lang="en-US" dirty="0"/>
              <a:t>Follow the Logic: Writing Impact Statements that Show How Your Extension Program Improved the Situation (11/8)</a:t>
            </a:r>
          </a:p>
        </p:txBody>
      </p:sp>
    </p:spTree>
    <p:extLst>
      <p:ext uri="{BB962C8B-B14F-4D97-AF65-F5344CB8AC3E}">
        <p14:creationId xmlns:p14="http://schemas.microsoft.com/office/powerpoint/2010/main" val="337538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4273-5092-4481-B579-36D3368A8B4C}"/>
              </a:ext>
            </a:extLst>
          </p:cNvPr>
          <p:cNvSpPr>
            <a:spLocks noGrp="1"/>
          </p:cNvSpPr>
          <p:nvPr>
            <p:ph type="title"/>
          </p:nvPr>
        </p:nvSpPr>
        <p:spPr/>
        <p:txBody>
          <a:bodyPr/>
          <a:lstStyle/>
          <a:p>
            <a:r>
              <a:rPr lang="en-US" dirty="0"/>
              <a:t>What is a situation statement?</a:t>
            </a:r>
          </a:p>
        </p:txBody>
      </p:sp>
      <p:sp>
        <p:nvSpPr>
          <p:cNvPr id="3" name="Content Placeholder 2">
            <a:extLst>
              <a:ext uri="{FF2B5EF4-FFF2-40B4-BE49-F238E27FC236}">
                <a16:creationId xmlns:a16="http://schemas.microsoft.com/office/drawing/2014/main" id="{06332BEB-DCC1-4B46-8411-FA1CCC77ACE4}"/>
              </a:ext>
            </a:extLst>
          </p:cNvPr>
          <p:cNvSpPr>
            <a:spLocks noGrp="1"/>
          </p:cNvSpPr>
          <p:nvPr>
            <p:ph sz="quarter" idx="1"/>
          </p:nvPr>
        </p:nvSpPr>
        <p:spPr/>
        <p:txBody>
          <a:bodyPr/>
          <a:lstStyle/>
          <a:p>
            <a:r>
              <a:rPr lang="en-US" dirty="0"/>
              <a:t>Roots within </a:t>
            </a:r>
            <a:r>
              <a:rPr lang="en-US" u="sng" dirty="0"/>
              <a:t>Situational Analysis</a:t>
            </a:r>
          </a:p>
          <a:p>
            <a:r>
              <a:rPr lang="en-US" dirty="0"/>
              <a:t>Situation ≠ Problem/Issue</a:t>
            </a:r>
          </a:p>
          <a:p>
            <a:endParaRPr lang="en-US" dirty="0"/>
          </a:p>
          <a:p>
            <a:pPr marL="0" indent="0" algn="ctr">
              <a:buNone/>
            </a:pPr>
            <a:r>
              <a:rPr lang="en-US" b="1" dirty="0"/>
              <a:t>“A statement of a current issue or problem that requires timely action to improve the situation”</a:t>
            </a:r>
          </a:p>
          <a:p>
            <a:pPr marL="0" indent="0">
              <a:buNone/>
            </a:pPr>
            <a:endParaRPr lang="en-US" dirty="0"/>
          </a:p>
          <a:p>
            <a:r>
              <a:rPr lang="en-US" dirty="0"/>
              <a:t>Explains the barrier/issue between the ideal situation and the current situation…..a focus on improvement within a specified environment!</a:t>
            </a:r>
          </a:p>
          <a:p>
            <a:r>
              <a:rPr lang="en-US" dirty="0"/>
              <a:t>The statement should be objective, and not biased</a:t>
            </a:r>
          </a:p>
          <a:p>
            <a:r>
              <a:rPr lang="en-US" dirty="0"/>
              <a:t>Proposal of a solution</a:t>
            </a:r>
          </a:p>
          <a:p>
            <a:endParaRPr lang="en-US" dirty="0"/>
          </a:p>
        </p:txBody>
      </p:sp>
    </p:spTree>
    <p:extLst>
      <p:ext uri="{BB962C8B-B14F-4D97-AF65-F5344CB8AC3E}">
        <p14:creationId xmlns:p14="http://schemas.microsoft.com/office/powerpoint/2010/main" val="294849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C5E9-7959-4B61-8CBC-7570DD384C19}"/>
              </a:ext>
            </a:extLst>
          </p:cNvPr>
          <p:cNvSpPr>
            <a:spLocks noGrp="1"/>
          </p:cNvSpPr>
          <p:nvPr>
            <p:ph type="title"/>
          </p:nvPr>
        </p:nvSpPr>
        <p:spPr/>
        <p:txBody>
          <a:bodyPr/>
          <a:lstStyle/>
          <a:p>
            <a:r>
              <a:rPr lang="en-US" dirty="0"/>
              <a:t>Do I need a situation statement?</a:t>
            </a:r>
          </a:p>
        </p:txBody>
      </p:sp>
      <p:sp>
        <p:nvSpPr>
          <p:cNvPr id="3" name="Content Placeholder 2">
            <a:extLst>
              <a:ext uri="{FF2B5EF4-FFF2-40B4-BE49-F238E27FC236}">
                <a16:creationId xmlns:a16="http://schemas.microsoft.com/office/drawing/2014/main" id="{A0C4AC24-B9E9-4FC6-A4DD-753C4DE0ADC3}"/>
              </a:ext>
            </a:extLst>
          </p:cNvPr>
          <p:cNvSpPr>
            <a:spLocks noGrp="1"/>
          </p:cNvSpPr>
          <p:nvPr>
            <p:ph sz="quarter" idx="1"/>
          </p:nvPr>
        </p:nvSpPr>
        <p:spPr/>
        <p:txBody>
          <a:bodyPr>
            <a:normAutofit/>
          </a:bodyPr>
          <a:lstStyle/>
          <a:p>
            <a:r>
              <a:rPr lang="en-US" dirty="0"/>
              <a:t>YES!!!!</a:t>
            </a:r>
          </a:p>
          <a:p>
            <a:pPr lvl="1"/>
            <a:r>
              <a:rPr lang="en-US" dirty="0"/>
              <a:t>Expectation of faculty</a:t>
            </a:r>
          </a:p>
          <a:p>
            <a:pPr lvl="1"/>
            <a:r>
              <a:rPr lang="en-US" dirty="0"/>
              <a:t>Part of the program planning process</a:t>
            </a:r>
          </a:p>
          <a:p>
            <a:pPr lvl="1"/>
            <a:r>
              <a:rPr lang="en-US" dirty="0"/>
              <a:t>Communicate with your stakeholders and opinion leaders</a:t>
            </a:r>
          </a:p>
          <a:p>
            <a:endParaRPr lang="en-US" dirty="0"/>
          </a:p>
          <a:p>
            <a:r>
              <a:rPr lang="en-US" dirty="0"/>
              <a:t>A situation statement can help you put down on paper:</a:t>
            </a:r>
          </a:p>
          <a:p>
            <a:pPr lvl="1"/>
            <a:r>
              <a:rPr lang="en-US" dirty="0"/>
              <a:t>Identify who the problem impacts</a:t>
            </a:r>
          </a:p>
          <a:p>
            <a:pPr lvl="1"/>
            <a:r>
              <a:rPr lang="en-US" dirty="0"/>
              <a:t>What the impacts are</a:t>
            </a:r>
          </a:p>
          <a:p>
            <a:pPr lvl="1"/>
            <a:r>
              <a:rPr lang="en-US" dirty="0"/>
              <a:t>Where the problem occurs</a:t>
            </a:r>
          </a:p>
          <a:p>
            <a:pPr lvl="1"/>
            <a:r>
              <a:rPr lang="en-US" dirty="0"/>
              <a:t>Why and when it needs to be fixed</a:t>
            </a:r>
          </a:p>
          <a:p>
            <a:pPr lvl="1"/>
            <a:r>
              <a:rPr lang="en-US" dirty="0"/>
              <a:t>Clarify what the expected outcomes are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3899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2DB6-7E4D-4F2E-8B32-92C5B8B3AD82}"/>
              </a:ext>
            </a:extLst>
          </p:cNvPr>
          <p:cNvSpPr>
            <a:spLocks noGrp="1"/>
          </p:cNvSpPr>
          <p:nvPr>
            <p:ph type="title"/>
          </p:nvPr>
        </p:nvSpPr>
        <p:spPr>
          <a:xfrm>
            <a:off x="1063388" y="228601"/>
            <a:ext cx="7863796" cy="1240357"/>
          </a:xfrm>
        </p:spPr>
        <p:txBody>
          <a:bodyPr/>
          <a:lstStyle/>
          <a:p>
            <a:r>
              <a:rPr lang="en-US" dirty="0"/>
              <a:t>Expectation for UF/IFAS Extension Faculty</a:t>
            </a:r>
          </a:p>
        </p:txBody>
      </p:sp>
      <p:sp>
        <p:nvSpPr>
          <p:cNvPr id="3" name="Content Placeholder 2">
            <a:extLst>
              <a:ext uri="{FF2B5EF4-FFF2-40B4-BE49-F238E27FC236}">
                <a16:creationId xmlns:a16="http://schemas.microsoft.com/office/drawing/2014/main" id="{DB3A7E77-EE2E-4057-B437-D95ED42B90FE}"/>
              </a:ext>
            </a:extLst>
          </p:cNvPr>
          <p:cNvSpPr>
            <a:spLocks noGrp="1"/>
          </p:cNvSpPr>
          <p:nvPr>
            <p:ph sz="quarter" idx="1"/>
          </p:nvPr>
        </p:nvSpPr>
        <p:spPr>
          <a:xfrm>
            <a:off x="263952" y="1882102"/>
            <a:ext cx="8663232" cy="4975898"/>
          </a:xfrm>
        </p:spPr>
        <p:txBody>
          <a:bodyPr>
            <a:normAutofit/>
          </a:bodyPr>
          <a:lstStyle/>
          <a:p>
            <a:r>
              <a:rPr lang="en-US" dirty="0">
                <a:latin typeface="Arial" panose="020B0604020202020204" pitchFamily="34" charset="0"/>
              </a:rPr>
              <a:t>C</a:t>
            </a:r>
            <a:r>
              <a:rPr lang="en-US" dirty="0">
                <a:effectLst/>
                <a:latin typeface="Arial" panose="020B0604020202020204" pitchFamily="34" charset="0"/>
              </a:rPr>
              <a:t>onvinces the reader of the need for the program by stating the relevant issues in the community (shown by using local data)….. and the expected returns on investment in the program to address/solve these issues</a:t>
            </a:r>
          </a:p>
          <a:p>
            <a:r>
              <a:rPr lang="en-US" dirty="0">
                <a:effectLst/>
                <a:latin typeface="Arial" panose="020B0604020202020204" pitchFamily="34" charset="0"/>
              </a:rPr>
              <a:t>Describes the target audience(s) for the program</a:t>
            </a:r>
          </a:p>
          <a:p>
            <a:r>
              <a:rPr lang="en-US" dirty="0">
                <a:effectLst/>
                <a:latin typeface="Arial" panose="020B0604020202020204" pitchFamily="34" charset="0"/>
              </a:rPr>
              <a:t>Enables the reader to obtain a feel for the extensiveness and significance of the problem(s) addressed by the educational program</a:t>
            </a:r>
          </a:p>
          <a:p>
            <a:r>
              <a:rPr lang="en-US" dirty="0">
                <a:effectLst/>
                <a:latin typeface="Arial" panose="020B0604020202020204" pitchFamily="34" charset="0"/>
              </a:rPr>
              <a:t>Should be brief and focused –½ to ¾ of a page is usually sufficient (250-350 words)</a:t>
            </a:r>
          </a:p>
          <a:p>
            <a:pPr marL="0" indent="0">
              <a:buNone/>
            </a:pPr>
            <a:endParaRPr lang="en-US" dirty="0">
              <a:hlinkClick r:id="rId2"/>
            </a:endParaRPr>
          </a:p>
          <a:p>
            <a:pPr marL="0" indent="0">
              <a:buNone/>
            </a:pPr>
            <a:r>
              <a:rPr lang="en-US" dirty="0">
                <a:hlinkClick r:id="rId2"/>
              </a:rPr>
              <a:t>https://hr.ifas.ufl.edu/media/hrifasufledu/docs/tenure/Ext-Program-Section-for-P-T-PS-document---Revised-2015---Vers-1.1.pdf</a:t>
            </a:r>
            <a:r>
              <a:rPr lang="en-US" dirty="0"/>
              <a:t> </a:t>
            </a:r>
          </a:p>
        </p:txBody>
      </p:sp>
    </p:spTree>
    <p:extLst>
      <p:ext uri="{BB962C8B-B14F-4D97-AF65-F5344CB8AC3E}">
        <p14:creationId xmlns:p14="http://schemas.microsoft.com/office/powerpoint/2010/main" val="14738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an Extension Program</a:t>
            </a:r>
          </a:p>
        </p:txBody>
      </p:sp>
      <p:pic>
        <p:nvPicPr>
          <p:cNvPr id="4" name="Picture 3"/>
          <p:cNvPicPr>
            <a:picLocks noChangeAspect="1"/>
          </p:cNvPicPr>
          <p:nvPr/>
        </p:nvPicPr>
        <p:blipFill rotWithShape="1">
          <a:blip r:embed="rId2"/>
          <a:srcRect l="22123" t="13644" r="24126" b="13740"/>
          <a:stretch/>
        </p:blipFill>
        <p:spPr>
          <a:xfrm>
            <a:off x="1570736" y="1891246"/>
            <a:ext cx="5938366" cy="4512663"/>
          </a:xfrm>
          <a:prstGeom prst="rect">
            <a:avLst/>
          </a:prstGeom>
        </p:spPr>
      </p:pic>
    </p:spTree>
    <p:extLst>
      <p:ext uri="{BB962C8B-B14F-4D97-AF65-F5344CB8AC3E}">
        <p14:creationId xmlns:p14="http://schemas.microsoft.com/office/powerpoint/2010/main" val="76601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08995-15CB-4C2A-80DC-2FF6A3F770CC}"/>
              </a:ext>
            </a:extLst>
          </p:cNvPr>
          <p:cNvSpPr>
            <a:spLocks noGrp="1"/>
          </p:cNvSpPr>
          <p:nvPr>
            <p:ph type="title"/>
          </p:nvPr>
        </p:nvSpPr>
        <p:spPr/>
        <p:txBody>
          <a:bodyPr/>
          <a:lstStyle/>
          <a:p>
            <a:r>
              <a:rPr lang="en-US" dirty="0"/>
              <a:t>Example situation statement</a:t>
            </a:r>
          </a:p>
        </p:txBody>
      </p:sp>
      <p:sp>
        <p:nvSpPr>
          <p:cNvPr id="3" name="Content Placeholder 2">
            <a:extLst>
              <a:ext uri="{FF2B5EF4-FFF2-40B4-BE49-F238E27FC236}">
                <a16:creationId xmlns:a16="http://schemas.microsoft.com/office/drawing/2014/main" id="{BD975500-E052-477B-B811-D51D7F5C79AF}"/>
              </a:ext>
            </a:extLst>
          </p:cNvPr>
          <p:cNvSpPr>
            <a:spLocks noGrp="1"/>
          </p:cNvSpPr>
          <p:nvPr>
            <p:ph sz="quarter" idx="1"/>
          </p:nvPr>
        </p:nvSpPr>
        <p:spPr>
          <a:xfrm>
            <a:off x="720670" y="2858561"/>
            <a:ext cx="7702659" cy="3278288"/>
          </a:xfrm>
        </p:spPr>
        <p:txBody>
          <a:bodyPr>
            <a:normAutofit fontScale="92500"/>
          </a:bodyPr>
          <a:lstStyle/>
          <a:p>
            <a:pPr marL="0" indent="0">
              <a:buNone/>
            </a:pPr>
            <a:r>
              <a:rPr lang="en-US" dirty="0">
                <a:effectLst/>
                <a:latin typeface="Times New Roman" panose="02020603050405020304" pitchFamily="18" charset="0"/>
              </a:rPr>
              <a:t>Obesity-related conditions are the leading cause of preventable deaths and include heart disease, stroke, hypertension, type 2 diabetes, and certain types of cancers. Over 63% of Floridians and 64% of Sunshine County adults are overweight or obese. The Centers for Disease Control (CDC) estimates that over 30 million people (9.4% of the population) have diabetes and another 84 million have prediabetes (34% of the U.S. population). With behavioral lifestyle improvements, such as diet and exercise, risks for these chronic disease conditions can be reduced or even prevented to improve individual health outcomes, quality of life, and economic impacts</a:t>
            </a:r>
          </a:p>
        </p:txBody>
      </p:sp>
    </p:spTree>
    <p:extLst>
      <p:ext uri="{BB962C8B-B14F-4D97-AF65-F5344CB8AC3E}">
        <p14:creationId xmlns:p14="http://schemas.microsoft.com/office/powerpoint/2010/main" val="28470716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PDEC PPT</Template>
  <TotalTime>1276</TotalTime>
  <Words>1443</Words>
  <Application>Microsoft Office PowerPoint</Application>
  <PresentationFormat>On-screen Show (4:3)</PresentationFormat>
  <Paragraphs>129</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Times New Roman</vt:lpstr>
      <vt:lpstr>Trebuchet MS</vt:lpstr>
      <vt:lpstr>Wingdings</vt:lpstr>
      <vt:lpstr>Wingdings 2</vt:lpstr>
      <vt:lpstr>Median</vt:lpstr>
      <vt:lpstr>Writing a Strong Situation Statement  </vt:lpstr>
      <vt:lpstr>Agenda</vt:lpstr>
      <vt:lpstr>Question of the Day!</vt:lpstr>
      <vt:lpstr>Impact Statements – Webinar Series</vt:lpstr>
      <vt:lpstr>What is a situation statement?</vt:lpstr>
      <vt:lpstr>Do I need a situation statement?</vt:lpstr>
      <vt:lpstr>Expectation for UF/IFAS Extension Faculty</vt:lpstr>
      <vt:lpstr>Life Cycle of an Extension Program</vt:lpstr>
      <vt:lpstr>Example situation statement</vt:lpstr>
      <vt:lpstr>The Checklist – Information that you need</vt:lpstr>
      <vt:lpstr>The 6-Step Process for writing strong situation statements  </vt:lpstr>
      <vt:lpstr>Steps 1-3 – Description of the situation</vt:lpstr>
      <vt:lpstr>5. Propose a solution </vt:lpstr>
      <vt:lpstr>Let’s Practice – The original….</vt:lpstr>
      <vt:lpstr>Let’s Practice – The original….marked up</vt:lpstr>
      <vt:lpstr>Example #2 – Let’s practice</vt:lpstr>
      <vt:lpstr>Example #2 – Marked up</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Post-assessment phase</dc:title>
  <dc:creator>Harder,Amy M</dc:creator>
  <cp:lastModifiedBy>Benge,Matt P</cp:lastModifiedBy>
  <cp:revision>39</cp:revision>
  <dcterms:created xsi:type="dcterms:W3CDTF">2020-04-06T14:02:27Z</dcterms:created>
  <dcterms:modified xsi:type="dcterms:W3CDTF">2021-11-01T18:10:45Z</dcterms:modified>
</cp:coreProperties>
</file>